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68"/>
  </p:notesMasterIdLst>
  <p:handoutMasterIdLst>
    <p:handoutMasterId r:id="rId69"/>
  </p:handoutMasterIdLst>
  <p:sldIdLst>
    <p:sldId id="262" r:id="rId7"/>
    <p:sldId id="295" r:id="rId8"/>
    <p:sldId id="535" r:id="rId9"/>
    <p:sldId id="1906" r:id="rId10"/>
    <p:sldId id="1908" r:id="rId11"/>
    <p:sldId id="1909" r:id="rId12"/>
    <p:sldId id="1910" r:id="rId13"/>
    <p:sldId id="1911" r:id="rId14"/>
    <p:sldId id="1913" r:id="rId15"/>
    <p:sldId id="1916" r:id="rId16"/>
    <p:sldId id="1917" r:id="rId17"/>
    <p:sldId id="1918" r:id="rId18"/>
    <p:sldId id="1919" r:id="rId19"/>
    <p:sldId id="1920" r:id="rId20"/>
    <p:sldId id="1921" r:id="rId21"/>
    <p:sldId id="1922" r:id="rId22"/>
    <p:sldId id="1914" r:id="rId23"/>
    <p:sldId id="1927" r:id="rId24"/>
    <p:sldId id="1926" r:id="rId25"/>
    <p:sldId id="1929" r:id="rId26"/>
    <p:sldId id="1928" r:id="rId27"/>
    <p:sldId id="1924" r:id="rId28"/>
    <p:sldId id="1930" r:id="rId29"/>
    <p:sldId id="1931" r:id="rId30"/>
    <p:sldId id="1912" r:id="rId31"/>
    <p:sldId id="1932" r:id="rId32"/>
    <p:sldId id="1933" r:id="rId33"/>
    <p:sldId id="1935" r:id="rId34"/>
    <p:sldId id="1905" r:id="rId35"/>
    <p:sldId id="1943" r:id="rId36"/>
    <p:sldId id="1936" r:id="rId37"/>
    <p:sldId id="1939" r:id="rId38"/>
    <p:sldId id="1938" r:id="rId39"/>
    <p:sldId id="1941" r:id="rId40"/>
    <p:sldId id="1940" r:id="rId41"/>
    <p:sldId id="1944" r:id="rId42"/>
    <p:sldId id="1945" r:id="rId43"/>
    <p:sldId id="1946" r:id="rId44"/>
    <p:sldId id="1947" r:id="rId45"/>
    <p:sldId id="1949" r:id="rId46"/>
    <p:sldId id="1950" r:id="rId47"/>
    <p:sldId id="1948" r:id="rId48"/>
    <p:sldId id="1923" r:id="rId49"/>
    <p:sldId id="1907" r:id="rId50"/>
    <p:sldId id="1881" r:id="rId51"/>
    <p:sldId id="1953" r:id="rId52"/>
    <p:sldId id="1956" r:id="rId53"/>
    <p:sldId id="1957" r:id="rId54"/>
    <p:sldId id="1954" r:id="rId55"/>
    <p:sldId id="1958" r:id="rId56"/>
    <p:sldId id="1955" r:id="rId57"/>
    <p:sldId id="547" r:id="rId58"/>
    <p:sldId id="1959" r:id="rId59"/>
    <p:sldId id="1960" r:id="rId60"/>
    <p:sldId id="1961" r:id="rId61"/>
    <p:sldId id="1883" r:id="rId62"/>
    <p:sldId id="1962" r:id="rId63"/>
    <p:sldId id="1963" r:id="rId64"/>
    <p:sldId id="1964" r:id="rId65"/>
    <p:sldId id="1965" r:id="rId66"/>
    <p:sldId id="514" r:id="rId6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6C"/>
    <a:srgbClr val="5B5A5A"/>
    <a:srgbClr val="F6A548"/>
    <a:srgbClr val="C4DCF1"/>
    <a:srgbClr val="1A2674"/>
    <a:srgbClr val="031D53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5690A-B7EF-4EC0-9FFD-D34FDEAE8F23}" v="1" dt="2019-01-28T15:58:37.252"/>
  </p1510:revLst>
</p1510:revInfo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7" autoAdjust="0"/>
    <p:restoredTop sz="93067" autoAdjust="0"/>
  </p:normalViewPr>
  <p:slideViewPr>
    <p:cSldViewPr snapToGrid="0">
      <p:cViewPr varScale="1">
        <p:scale>
          <a:sx n="106" d="100"/>
          <a:sy n="106" d="100"/>
        </p:scale>
        <p:origin x="768" y="102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microsoft.com/office/2016/11/relationships/changesInfo" Target="changesInfos/changesInfo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0c07154b-6538-43e0-9a3c-0aedb2d51e75" providerId="ADAL" clId="{3C45690A-B7EF-4EC0-9FFD-D34FDEAE8F23}"/>
    <pc:docChg chg="modSld">
      <pc:chgData name="Michael Megel" userId="0c07154b-6538-43e0-9a3c-0aedb2d51e75" providerId="ADAL" clId="{3C45690A-B7EF-4EC0-9FFD-D34FDEAE8F23}" dt="2019-01-28T15:58:48.182" v="3" actId="732"/>
      <pc:docMkLst>
        <pc:docMk/>
      </pc:docMkLst>
      <pc:sldChg chg="addSp modSp">
        <pc:chgData name="Michael Megel" userId="0c07154b-6538-43e0-9a3c-0aedb2d51e75" providerId="ADAL" clId="{3C45690A-B7EF-4EC0-9FFD-D34FDEAE8F23}" dt="2019-01-28T15:58:48.182" v="3" actId="732"/>
        <pc:sldMkLst>
          <pc:docMk/>
          <pc:sldMk cId="892966017" sldId="295"/>
        </pc:sldMkLst>
        <pc:picChg chg="add mod modCrop">
          <ac:chgData name="Michael Megel" userId="0c07154b-6538-43e0-9a3c-0aedb2d51e75" providerId="ADAL" clId="{3C45690A-B7EF-4EC0-9FFD-D34FDEAE8F23}" dt="2019-01-28T15:58:48.182" v="3" actId="732"/>
          <ac:picMkLst>
            <pc:docMk/>
            <pc:sldMk cId="892966017" sldId="295"/>
            <ac:picMk id="9" creationId="{AC81D5C8-AC14-4326-9DAE-A1FF6CE896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04.02.2019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04.02.2019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5204C-EAED-492B-AA2D-95450543BB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8348" y="5877609"/>
            <a:ext cx="1284316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16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CFC4E-E716-4953-BFE7-675DA990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8348" y="5877609"/>
            <a:ext cx="1284316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407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713" r:id="rId19"/>
    <p:sldLayoutId id="2147483731" r:id="rId20"/>
    <p:sldLayoutId id="214748373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3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4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unity.dynamics.com/nav/b/katsonsnavblog/archive/2018/08/29/demystifying-upgrade-process-for-business-central-apps" TargetMode="External"/><Relationship Id="rId5" Type="http://schemas.openxmlformats.org/officeDocument/2006/relationships/hyperlink" Target="https://community.dynamics.com/members/dkatson" TargetMode="Externa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unity.dynamics.com/nav/b/katsonsnavblog/archive/2018/08/29/demystifying-upgrade-process-for-business-central-apps" TargetMode="External"/><Relationship Id="rId5" Type="http://schemas.openxmlformats.org/officeDocument/2006/relationships/hyperlink" Target="https://community.dynamics.com/members/dkatson" TargetMode="Externa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9/demystifying-upgrade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umao.rest-client" TargetMode="External"/><Relationship Id="rId13" Type="http://schemas.openxmlformats.org/officeDocument/2006/relationships/image" Target="../media/image29.png"/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hyperlink" Target="https://marketplace.visualstudio.com/items?itemName=tfenster.alrunner" TargetMode="External"/><Relationship Id="rId12" Type="http://schemas.openxmlformats.org/officeDocument/2006/relationships/image" Target="../media/image28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arketplace.visualstudio.com/items?itemName=mrmlnc.vscode-json5" TargetMode="External"/><Relationship Id="rId11" Type="http://schemas.openxmlformats.org/officeDocument/2006/relationships/hyperlink" Target="https://marketplace.visualstudio.com/items?itemName=VisualStudioExptTeam.vscodeintellicode" TargetMode="External"/><Relationship Id="rId5" Type="http://schemas.openxmlformats.org/officeDocument/2006/relationships/hyperlink" Target="https://marketplace.visualstudio.com/items?itemName=waldo.crs-al-language-extension" TargetMode="External"/><Relationship Id="rId10" Type="http://schemas.openxmlformats.org/officeDocument/2006/relationships/hyperlink" Target="https://marketplace.visualstudio.com/items?itemName=MS-vsliveshare.vsliveshare-pack" TargetMode="External"/><Relationship Id="rId4" Type="http://schemas.openxmlformats.org/officeDocument/2006/relationships/hyperlink" Target="https://marketplace.visualstudio.com/items?itemName=martonsagi.al-object-designer" TargetMode="External"/><Relationship Id="rId9" Type="http://schemas.openxmlformats.org/officeDocument/2006/relationships/hyperlink" Target="https://marketplace.visualstudio.com/items?itemName=MS-vsliveshare.vsliveshare" TargetMode="External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9/demystifying-upgrade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mmunity.dynamics.com/nav/b/katsonsnavblog/archive/2018/08/29/demystifying-upgrade-process-for-business-central-app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9/04/demystifying-re-installation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4/demystifying-re-installation-process-for-business-central-apps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8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hyperlink" Target="https://community.dynamics.com/nav/b/katsonsnavblog/archive/2018/09/05/demystifying-re-installation-process-for-business-central-apps" TargetMode="External"/><Relationship Id="rId4" Type="http://schemas.openxmlformats.org/officeDocument/2006/relationships/hyperlink" Target="https://community.dynamics.com/nav/b/katsonsnavblog/archive/2018/09/07/demystifying-re-installation-process-for-business-central-apps-with-uninstal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8/demystifying-install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mmunity.dynamics.com/nav/b/katsonsnavblog/archive/2018/08/28/demystifying-install-process-for-business-central-app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8/28/demystifying-install-process-for-business-central-apps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71A3731-0ABE-45C2-A0B6-40FFC2903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3292"/>
          <a:stretch/>
        </p:blipFill>
        <p:spPr>
          <a:xfrm>
            <a:off x="697056" y="179108"/>
            <a:ext cx="11494944" cy="6678892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Microsoft AL</a:t>
            </a:r>
            <a:br>
              <a:rPr lang="de-DE" sz="2600" noProof="1"/>
            </a:br>
            <a:r>
              <a:rPr lang="de-DE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Application</a:t>
            </a: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 Lifecycle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4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“Starter-01”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an Install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Create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Install the App and check the results</a:t>
            </a:r>
          </a:p>
          <a:p>
            <a:pPr lvl="1"/>
            <a:endParaRPr lang="en-US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81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Table “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Details [CC]</a:t>
            </a:r>
            <a:r>
              <a:rPr lang="en-US" dirty="0"/>
              <a:t>”  … ID: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endParaRPr lang="en-US" b="1" i="1" dirty="0"/>
          </a:p>
          <a:p>
            <a:r>
              <a:rPr lang="en-US" dirty="0"/>
              <a:t>Complete the method “</a:t>
            </a:r>
            <a:r>
              <a:rPr lang="en-US" b="1" dirty="0" err="1"/>
              <a:t>InsertRecord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Store the message</a:t>
            </a:r>
          </a:p>
          <a:p>
            <a:pPr lvl="1"/>
            <a:r>
              <a:rPr lang="en-US" dirty="0"/>
              <a:t>Get and Store version information</a:t>
            </a:r>
          </a:p>
          <a:p>
            <a:pPr lvl="1"/>
            <a:r>
              <a:rPr lang="en-US" dirty="0"/>
              <a:t>Get and Store company information</a:t>
            </a:r>
          </a:p>
          <a:p>
            <a:pPr lvl="1"/>
            <a:r>
              <a:rPr lang="en-US" dirty="0"/>
              <a:t>Use “</a:t>
            </a:r>
            <a:r>
              <a:rPr lang="en-US" b="1" dirty="0" err="1"/>
              <a:t>ModuleInfo</a:t>
            </a:r>
            <a:r>
              <a:rPr lang="en-US" dirty="0"/>
              <a:t>”</a:t>
            </a:r>
            <a:r>
              <a:rPr lang="en-US" b="1" dirty="0"/>
              <a:t> </a:t>
            </a:r>
            <a:r>
              <a:rPr lang="en-US" dirty="0"/>
              <a:t>and “</a:t>
            </a:r>
            <a:r>
              <a:rPr lang="en-US" b="1" dirty="0" err="1"/>
              <a:t>AppInfo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Don’t forget the Timestamp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5EFF8-6FDC-41B6-AAE1-A4B88A34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64"/>
          <a:stretch/>
        </p:blipFill>
        <p:spPr>
          <a:xfrm>
            <a:off x="5038725" y="2890426"/>
            <a:ext cx="6787275" cy="3445574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008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Codeunit</a:t>
            </a:r>
            <a:r>
              <a:rPr lang="en-US" dirty="0"/>
              <a:t> “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Logging</a:t>
            </a:r>
            <a:r>
              <a:rPr lang="de-DE" b="1" dirty="0"/>
              <a:t> [CC]</a:t>
            </a:r>
            <a:r>
              <a:rPr lang="en-US" dirty="0"/>
              <a:t>”  … ID: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Subtype:	</a:t>
            </a:r>
            <a:r>
              <a:rPr lang="en-US" b="1" dirty="0"/>
              <a:t>Install</a:t>
            </a:r>
            <a:endParaRPr lang="en-US" dirty="0"/>
          </a:p>
          <a:p>
            <a:pPr lvl="1"/>
            <a:r>
              <a:rPr lang="en-US" dirty="0"/>
              <a:t>Implement all triggers and Call the prepared method on table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Install Process Details [CC]</a:t>
            </a:r>
            <a:r>
              <a:rPr lang="en-US" dirty="0"/>
              <a:t>”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01E293-D494-4739-A390-D53789693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09" y="1440000"/>
            <a:ext cx="5189691" cy="4179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2290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Codeunit</a:t>
            </a:r>
            <a:r>
              <a:rPr lang="en-US" dirty="0"/>
              <a:t> “</a:t>
            </a:r>
            <a:r>
              <a:rPr lang="de-DE" b="1" dirty="0"/>
              <a:t>Upgrade </a:t>
            </a:r>
            <a:r>
              <a:rPr lang="de-DE" b="1" dirty="0" err="1"/>
              <a:t>Logging</a:t>
            </a:r>
            <a:r>
              <a:rPr lang="de-DE" b="1" dirty="0"/>
              <a:t> [CC]</a:t>
            </a:r>
            <a:r>
              <a:rPr lang="en-US" dirty="0"/>
              <a:t>”  … ID: “</a:t>
            </a:r>
            <a:r>
              <a:rPr lang="en-US" b="1" dirty="0"/>
              <a:t>50111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Subtype:	</a:t>
            </a:r>
            <a:r>
              <a:rPr lang="en-US" b="1" dirty="0"/>
              <a:t>Upgrade</a:t>
            </a:r>
          </a:p>
          <a:p>
            <a:pPr lvl="1"/>
            <a:r>
              <a:rPr lang="en-US" dirty="0"/>
              <a:t>Implement all triggers and Call the prepared method on table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Install Process Details [CC]</a:t>
            </a:r>
            <a:r>
              <a:rPr lang="en-US" dirty="0"/>
              <a:t>”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8BFDD-A894-4780-BBE8-6F0A886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35"/>
          <a:stretch/>
        </p:blipFill>
        <p:spPr>
          <a:xfrm>
            <a:off x="6666443" y="1440000"/>
            <a:ext cx="5159558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3757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your “</a:t>
            </a:r>
            <a:r>
              <a:rPr lang="en-US" b="1" dirty="0" err="1"/>
              <a:t>launch.json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Update Mode:	</a:t>
            </a:r>
            <a:r>
              <a:rPr lang="en-US" b="1" dirty="0"/>
              <a:t>Synchronize</a:t>
            </a:r>
          </a:p>
          <a:p>
            <a:pPr lvl="1"/>
            <a:endParaRPr lang="en-US" dirty="0"/>
          </a:p>
          <a:p>
            <a:r>
              <a:rPr lang="en-US" dirty="0"/>
              <a:t>Install the App in your Development Environment (several times)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VS Code &gt; [Ctrl + F5]</a:t>
            </a:r>
          </a:p>
          <a:p>
            <a:pPr lvl="1"/>
            <a:endParaRPr lang="en-US" dirty="0"/>
          </a:p>
          <a:p>
            <a:r>
              <a:rPr lang="en-US" dirty="0"/>
              <a:t>Check the Result in Web Client</a:t>
            </a:r>
          </a:p>
          <a:p>
            <a:pPr lvl="1"/>
            <a:r>
              <a:rPr lang="en-US" dirty="0"/>
              <a:t>Open Page „</a:t>
            </a:r>
            <a:r>
              <a:rPr lang="en-US" b="1" dirty="0"/>
              <a:t>Install Process Details List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Check the Information</a:t>
            </a:r>
          </a:p>
          <a:p>
            <a:pPr lvl="1"/>
            <a:endParaRPr lang="en-US" dirty="0"/>
          </a:p>
          <a:p>
            <a:r>
              <a:rPr lang="en-US" dirty="0"/>
              <a:t>Switch Update Mode to </a:t>
            </a:r>
            <a:r>
              <a:rPr lang="en-US" b="1" dirty="0"/>
              <a:t>Recreate</a:t>
            </a:r>
            <a:br>
              <a:rPr lang="en-US" dirty="0"/>
            </a:br>
            <a:r>
              <a:rPr lang="en-US" dirty="0"/>
              <a:t>and run again</a:t>
            </a:r>
          </a:p>
          <a:p>
            <a:pPr lvl="1"/>
            <a:r>
              <a:rPr lang="en-US" dirty="0"/>
              <a:t>Check what happens!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5CB2F-D09C-49EF-865D-9FFF770C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134" y="1439999"/>
            <a:ext cx="4416403" cy="159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467876-6DA2-4904-B4E1-AFE0C999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4197966"/>
            <a:ext cx="7835025" cy="18999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347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 Lifecycle –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2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What app version is already installed?</a:t>
            </a:r>
          </a:p>
          <a:p>
            <a:pPr lvl="1"/>
            <a:r>
              <a:rPr lang="en-US" dirty="0"/>
              <a:t>What app version is installing?</a:t>
            </a:r>
          </a:p>
          <a:p>
            <a:pPr lvl="1"/>
            <a:endParaRPr lang="en-US" dirty="0"/>
          </a:p>
          <a:p>
            <a:r>
              <a:rPr lang="en-US" dirty="0"/>
              <a:t>Reasons for Upgrades</a:t>
            </a:r>
          </a:p>
          <a:p>
            <a:pPr lvl="1"/>
            <a:r>
              <a:rPr lang="en-US" dirty="0"/>
              <a:t>Improved or new functionality</a:t>
            </a:r>
          </a:p>
          <a:p>
            <a:pPr lvl="1"/>
            <a:r>
              <a:rPr lang="en-US" b="1" i="1" dirty="0"/>
              <a:t>changes on tables</a:t>
            </a:r>
          </a:p>
          <a:p>
            <a:pPr lvl="1"/>
            <a:r>
              <a:rPr lang="en-US" b="1" i="1" dirty="0"/>
              <a:t>Correction of data</a:t>
            </a:r>
          </a:p>
          <a:p>
            <a:pPr lvl="1"/>
            <a:endParaRPr lang="en-US" b="1" i="1" dirty="0"/>
          </a:p>
          <a:p>
            <a:r>
              <a:rPr lang="en-US" dirty="0"/>
              <a:t>How to Upgrade?</a:t>
            </a:r>
          </a:p>
          <a:p>
            <a:pPr lvl="1"/>
            <a:r>
              <a:rPr lang="en-US" dirty="0"/>
              <a:t>Increase the version number in “</a:t>
            </a:r>
            <a:r>
              <a:rPr lang="en-US" b="1" dirty="0" err="1"/>
              <a:t>app.json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Add an Upgrade </a:t>
            </a:r>
            <a:r>
              <a:rPr lang="en-US" dirty="0" err="1"/>
              <a:t>Codeunit</a:t>
            </a:r>
            <a:r>
              <a:rPr lang="en-US" dirty="0"/>
              <a:t> to handle some changes in Triggers</a:t>
            </a:r>
          </a:p>
          <a:p>
            <a:pPr lvl="1"/>
            <a:r>
              <a:rPr lang="en-US" dirty="0"/>
              <a:t>Check the Versions numbers in the Upgrade Process</a:t>
            </a:r>
          </a:p>
        </p:txBody>
      </p:sp>
      <p:pic>
        <p:nvPicPr>
          <p:cNvPr id="6148" name="Picture 4" descr="https://community.dynamics.com/cfs-file/__key/communityserver-blogs-components-weblogfiles/00-00-00-14-03/Fig22.png">
            <a:extLst>
              <a:ext uri="{FF2B5EF4-FFF2-40B4-BE49-F238E27FC236}">
                <a16:creationId xmlns:a16="http://schemas.microsoft.com/office/drawing/2014/main" id="{3B81E67D-DD49-4BA8-965D-50809EAD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1295999"/>
            <a:ext cx="6272925" cy="20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EBB7203-A110-4A5E-A159-CF59A14B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51" y="3487772"/>
            <a:ext cx="3819048" cy="2885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E80E91-64BF-48FC-891F-66FB9867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4" y="3487771"/>
            <a:ext cx="3265648" cy="1360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C360520-BE0A-48A0-8085-4DB561CEFDF7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5"/>
              </a:rPr>
              <a:t>Dmitry </a:t>
            </a:r>
            <a:r>
              <a:rPr lang="de-DE" b="1" i="1" dirty="0" err="1">
                <a:hlinkClick r:id="rId5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6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001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BD34B-A708-4696-88BE-92C4D4D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B35AC-F19D-4A34-8541-A644E35E8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Changes in our App</a:t>
            </a:r>
          </a:p>
          <a:p>
            <a:pPr lvl="1"/>
            <a:r>
              <a:rPr lang="en-US" dirty="0"/>
              <a:t>Table Extension with additional fields</a:t>
            </a:r>
          </a:p>
          <a:p>
            <a:pPr lvl="1"/>
            <a:endParaRPr lang="en-US" dirty="0"/>
          </a:p>
          <a:p>
            <a:r>
              <a:rPr lang="en-US" dirty="0"/>
              <a:t>Upgrade </a:t>
            </a:r>
            <a:r>
              <a:rPr lang="en-US" dirty="0" err="1"/>
              <a:t>Codeunit</a:t>
            </a:r>
            <a:r>
              <a:rPr lang="en-US" dirty="0"/>
              <a:t> – Triggers</a:t>
            </a:r>
          </a:p>
          <a:p>
            <a:pPr lvl="1"/>
            <a:r>
              <a:rPr lang="en-US" dirty="0"/>
              <a:t>Check Pre Conditions</a:t>
            </a:r>
          </a:p>
          <a:p>
            <a:pPr lvl="1"/>
            <a:r>
              <a:rPr lang="en-US" dirty="0"/>
              <a:t>Validate Upgrade</a:t>
            </a:r>
          </a:p>
          <a:p>
            <a:pPr lvl="1"/>
            <a:r>
              <a:rPr lang="en-US" dirty="0"/>
              <a:t>Execute the Upgrade</a:t>
            </a:r>
          </a:p>
          <a:p>
            <a:pPr lvl="1"/>
            <a:endParaRPr lang="en-US" dirty="0"/>
          </a:p>
          <a:p>
            <a:r>
              <a:rPr lang="en-US" dirty="0"/>
              <a:t>Prepare the Upgrade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903736-1B1A-4A2B-92E7-367C6A73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85" y="2392762"/>
            <a:ext cx="4323809" cy="1495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CD8E98-45FD-4F19-B998-3C118C73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3" y="1440001"/>
            <a:ext cx="3535448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AC160B-5434-48CE-B979-771F2836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56" y="4164571"/>
            <a:ext cx="3495238" cy="2171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5C4F68-F48E-4616-A040-88801279505D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5"/>
              </a:rPr>
              <a:t>Dmitry </a:t>
            </a:r>
            <a:r>
              <a:rPr lang="de-DE" b="1" i="1" dirty="0" err="1">
                <a:hlinkClick r:id="rId5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6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80170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994AF-1116-42FC-A4ED-F44E7227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114B-1124-470F-9709-F4848DF24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Deploying the Upgrade / Running from VS Code Upgrade</a:t>
            </a:r>
          </a:p>
          <a:p>
            <a:pPr lvl="1"/>
            <a:r>
              <a:rPr lang="en-US" dirty="0"/>
              <a:t>[Ctrl + F5] or [F5]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  <a:p>
            <a:pPr lvl="1"/>
            <a:r>
              <a:rPr lang="en-US" dirty="0"/>
              <a:t>BUT … </a:t>
            </a:r>
            <a:r>
              <a:rPr lang="en-US" b="1" dirty="0"/>
              <a:t>App is Published</a:t>
            </a:r>
            <a:r>
              <a:rPr lang="en-US" dirty="0"/>
              <a:t> &amp; </a:t>
            </a:r>
            <a:r>
              <a:rPr lang="en-US" b="1" dirty="0"/>
              <a:t>Not Installed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Upgrade by PowerShell</a:t>
            </a:r>
          </a:p>
          <a:p>
            <a:pPr lvl="1"/>
            <a:r>
              <a:rPr lang="en-US" dirty="0"/>
              <a:t>or use </a:t>
            </a:r>
            <a:r>
              <a:rPr lang="en-US" dirty="0" err="1"/>
              <a:t>NAVContainerHelper</a:t>
            </a:r>
            <a:r>
              <a:rPr lang="en-US" dirty="0"/>
              <a:t> on the local VM!!! … </a:t>
            </a:r>
            <a:r>
              <a:rPr lang="en-US" b="1" i="1" dirty="0"/>
              <a:t>BUT you need Access to the Container!!!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233A7F-1694-4669-8B61-ED120432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00" y="1440000"/>
            <a:ext cx="5314286" cy="121904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31D68D-3D4B-4102-AE24-B4A778663232}"/>
              </a:ext>
            </a:extLst>
          </p:cNvPr>
          <p:cNvSpPr txBox="1"/>
          <p:nvPr/>
        </p:nvSpPr>
        <p:spPr>
          <a:xfrm>
            <a:off x="780785" y="2707221"/>
            <a:ext cx="1062443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request for path /NAV/dev/</a:t>
            </a:r>
            <a:r>
              <a:rPr lang="en-US" sz="1400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apps?SchemaUpdateMode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=synchronize failed with code 422. Reason: Cannot install the extension Application-Lifecycle by COSMO CONSULT Dresden GmbH 1.0.0.1 for the tenant default 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an earlier version was already installed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Start-</a:t>
            </a:r>
            <a:r>
              <a:rPr lang="en-US" sz="1400" b="1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NAVAppDataUpgrade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upgrade the extension.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2859B6-D6B7-4B63-A777-935059D387CE}"/>
              </a:ext>
            </a:extLst>
          </p:cNvPr>
          <p:cNvSpPr txBox="1"/>
          <p:nvPr/>
        </p:nvSpPr>
        <p:spPr>
          <a:xfrm>
            <a:off x="782855" y="4511486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E8E811-8BA7-4E9D-8384-18459F96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41" y="3888000"/>
            <a:ext cx="2368045" cy="2539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7904931-5D75-4366-BCC7-DC68D7C649D8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4"/>
              </a:rPr>
              <a:t>Dmitry </a:t>
            </a:r>
            <a:r>
              <a:rPr lang="de-DE" b="1" i="1" dirty="0" err="1">
                <a:hlinkClick r:id="rId4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5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340867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rgbClr val="57666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57666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r>
              <a:rPr lang="en-US" dirty="0">
                <a:hlinkClick r:id="rId4"/>
              </a:rPr>
              <a:t>AL Object Designer</a:t>
            </a:r>
            <a:endParaRPr lang="en-US" dirty="0"/>
          </a:p>
          <a:p>
            <a:r>
              <a:rPr lang="en-US" dirty="0">
                <a:hlinkClick r:id="rId5"/>
              </a:rPr>
              <a:t>CRS AL Language Extension</a:t>
            </a:r>
            <a:endParaRPr lang="en-US" dirty="0"/>
          </a:p>
          <a:p>
            <a:r>
              <a:rPr lang="en-US" dirty="0">
                <a:hlinkClick r:id="rId6"/>
              </a:rPr>
              <a:t>JSON5 syntax</a:t>
            </a:r>
            <a:endParaRPr lang="en-US" dirty="0"/>
          </a:p>
          <a:p>
            <a:r>
              <a:rPr lang="en-US" dirty="0">
                <a:hlinkClick r:id="rId7"/>
              </a:rPr>
              <a:t>AL Runner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8"/>
              </a:rPr>
              <a:t>REST Client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9"/>
              </a:rPr>
              <a:t>VS Live Share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10"/>
              </a:rPr>
              <a:t>Visual Studio Live Share Extension Pack</a:t>
            </a:r>
            <a:endParaRPr lang="en-US" dirty="0">
              <a:hlinkClick r:id="rId11"/>
            </a:endParaRPr>
          </a:p>
          <a:p>
            <a:r>
              <a:rPr lang="en-US" dirty="0">
                <a:hlinkClick r:id="rId11"/>
              </a:rPr>
              <a:t>Visual Studio </a:t>
            </a:r>
            <a:r>
              <a:rPr lang="en-US" dirty="0" err="1">
                <a:hlinkClick r:id="rId11"/>
              </a:rPr>
              <a:t>IntelliCode</a:t>
            </a:r>
            <a:endParaRPr lang="en-US" dirty="0">
              <a:hlinkClick r:id="rId6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7408B-73AF-4A6B-850D-5293E8F86D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246" y="1296000"/>
            <a:ext cx="6873754" cy="366565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8A5DBEB-7C78-45DD-9FDE-C50ACA039E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4262" y="4946823"/>
            <a:ext cx="1257475" cy="13051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81D5C8-AC14-4326-9DAE-A1FF6CE896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2320"/>
          <a:stretch/>
        </p:blipFill>
        <p:spPr>
          <a:xfrm>
            <a:off x="7446600" y="4961651"/>
            <a:ext cx="1257475" cy="12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994AF-1116-42FC-A4ED-F44E7227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114B-1124-470F-9709-F4848DF24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Upgrade is executed – invoked by PowerShell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49B6F4-B6A9-4CBA-AAAC-C8DBDF3E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6" y="1792271"/>
            <a:ext cx="9961905" cy="1447619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4D9DB2-D5C4-42D1-89BE-7703B831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48" y="3343275"/>
            <a:ext cx="1937152" cy="3031422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238F647-AC1D-405D-99B6-31489F9EB342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4"/>
              </a:rPr>
              <a:t>Dmitry </a:t>
            </a:r>
            <a:r>
              <a:rPr lang="de-DE" b="1" i="1" dirty="0" err="1">
                <a:hlinkClick r:id="rId4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5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90693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5C282-8CFC-44C3-9714-66809F2F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5724F-8A0E-4999-A53B-59AA2D4A86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87B5EA-FEDE-482A-B4AC-75C9C874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1440463"/>
            <a:ext cx="11465997" cy="492378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8777DDB-1244-4D41-B08A-3FD7F2649439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3"/>
              </a:rPr>
              <a:t>Dmitry </a:t>
            </a:r>
            <a:r>
              <a:rPr lang="de-DE" b="1" i="1" dirty="0" err="1">
                <a:hlinkClick r:id="rId3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4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784501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community.dynamics.com/cfs-file/__key/communityserver-blogs-components-weblogfiles/00-00-00-14-03/0143.Fig18.png">
            <a:extLst>
              <a:ext uri="{FF2B5EF4-FFF2-40B4-BE49-F238E27FC236}">
                <a16:creationId xmlns:a16="http://schemas.microsoft.com/office/drawing/2014/main" id="{EA3FB2A1-C149-4F1D-A27C-A8C06216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" r="4416" b="2795"/>
          <a:stretch/>
        </p:blipFill>
        <p:spPr bwMode="auto">
          <a:xfrm>
            <a:off x="3471360" y="207600"/>
            <a:ext cx="8720641" cy="639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E767B6-8AEC-4FF0-A9FA-BFA63F05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227F36-3E8C-48BC-AE47-6A41526AD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triggered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…because we publish our app for the second time </a:t>
            </a:r>
            <a:br>
              <a:rPr lang="en-US" i="1" dirty="0"/>
            </a:br>
            <a:r>
              <a:rPr lang="en-US" i="1" dirty="0"/>
              <a:t>…because with increased version id.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Install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/>
              <a:t>triggered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… because we changed the version of our app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212361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462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“Starter-02”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an Upgrade </a:t>
            </a:r>
            <a:r>
              <a:rPr lang="en-US" dirty="0" err="1"/>
              <a:t>Codeunit</a:t>
            </a:r>
            <a:r>
              <a:rPr lang="en-US" dirty="0"/>
              <a:t> for your example</a:t>
            </a:r>
          </a:p>
          <a:p>
            <a:pPr lvl="1"/>
            <a:r>
              <a:rPr lang="en-US" dirty="0"/>
              <a:t>Try to Install the App</a:t>
            </a:r>
          </a:p>
          <a:p>
            <a:pPr lvl="1"/>
            <a:r>
              <a:rPr lang="en-US" dirty="0"/>
              <a:t>Run the </a:t>
            </a:r>
            <a:r>
              <a:rPr lang="en-US" b="1" i="1" dirty="0"/>
              <a:t>“</a:t>
            </a:r>
            <a:r>
              <a:rPr lang="en-US" b="1" i="1" dirty="0" err="1"/>
              <a:t>AppDataUpgrade</a:t>
            </a:r>
            <a:r>
              <a:rPr lang="en-US" b="1" i="1" dirty="0"/>
              <a:t>”</a:t>
            </a:r>
            <a:endParaRPr lang="en-US" dirty="0"/>
          </a:p>
          <a:p>
            <a:pPr lvl="1"/>
            <a:r>
              <a:rPr lang="en-US" dirty="0"/>
              <a:t>Check the results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857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App Manifest</a:t>
            </a:r>
          </a:p>
          <a:p>
            <a:pPr lvl="1"/>
            <a:r>
              <a:rPr lang="en-US" dirty="0"/>
              <a:t>Change the Version to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Check the Table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[CC]</a:t>
            </a:r>
            <a:r>
              <a:rPr lang="en-US" dirty="0"/>
              <a:t>” with ID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Extend table “</a:t>
            </a:r>
            <a:r>
              <a:rPr lang="en-US" b="1" dirty="0"/>
              <a:t>Customer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field </a:t>
            </a:r>
            <a:r>
              <a:rPr lang="en-US" b="1" dirty="0"/>
              <a:t>“New Address”</a:t>
            </a:r>
            <a:r>
              <a:rPr lang="en-US" dirty="0"/>
              <a:t> (ID </a:t>
            </a:r>
            <a:r>
              <a:rPr lang="en-US" b="1" dirty="0"/>
              <a:t>50110</a:t>
            </a:r>
            <a:r>
              <a:rPr lang="en-US" dirty="0"/>
              <a:t>) of type </a:t>
            </a:r>
            <a:r>
              <a:rPr lang="en-US" b="1" dirty="0"/>
              <a:t>Text[50]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3BA706-46E3-499E-B236-45B4F9AA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4" y="1440000"/>
            <a:ext cx="7873125" cy="1529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80EB97-B394-48EC-A705-D42420EE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809" y="3429000"/>
            <a:ext cx="4476190" cy="16476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0682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Name “</a:t>
            </a:r>
            <a:r>
              <a:rPr lang="en-US" b="1" dirty="0"/>
              <a:t>Upgrade App to v2 [CC]</a:t>
            </a:r>
            <a:r>
              <a:rPr lang="en-US" dirty="0"/>
              <a:t>” with ID “</a:t>
            </a:r>
            <a:r>
              <a:rPr lang="en-US" b="1" dirty="0"/>
              <a:t>50112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Subtype:	</a:t>
            </a:r>
            <a:r>
              <a:rPr lang="en-US" b="1" dirty="0"/>
              <a:t>Upgrade</a:t>
            </a:r>
            <a:endParaRPr lang="en-US" dirty="0"/>
          </a:p>
          <a:p>
            <a:pPr lvl="1"/>
            <a:r>
              <a:rPr lang="en-US" dirty="0"/>
              <a:t>Add code and initialize the new field “</a:t>
            </a:r>
            <a:r>
              <a:rPr lang="en-US" b="1" dirty="0"/>
              <a:t>New Address</a:t>
            </a:r>
            <a:r>
              <a:rPr lang="en-US" dirty="0"/>
              <a:t>” on table “</a:t>
            </a:r>
            <a:r>
              <a:rPr lang="en-US" b="1" dirty="0"/>
              <a:t>Customer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48071-ED0C-4A4A-921A-482D04785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67" y="1440000"/>
            <a:ext cx="3933333" cy="36571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3937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Handle the Upgrade</a:t>
            </a:r>
          </a:p>
          <a:p>
            <a:pPr lvl="1"/>
            <a:r>
              <a:rPr lang="en-US" dirty="0"/>
              <a:t>Implement the right Trigger</a:t>
            </a:r>
          </a:p>
          <a:p>
            <a:pPr lvl="1"/>
            <a:r>
              <a:rPr lang="en-US" dirty="0"/>
              <a:t>Check the Version change from: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1.0.0.0 </a:t>
            </a:r>
            <a:r>
              <a:rPr lang="en-US" b="1" dirty="0">
                <a:sym typeface="Wingdings" panose="05000000000000000000" pitchFamily="2" charset="2"/>
              </a:rPr>
              <a:t> 2.0.0.0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F49E31-436D-4235-ACF8-10B7167E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27" y="1440000"/>
            <a:ext cx="6162873" cy="5006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6253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Check and </a:t>
            </a:r>
            <a:r>
              <a:rPr lang="en-US" i="1" dirty="0"/>
              <a:t>Run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Page “</a:t>
            </a:r>
            <a:r>
              <a:rPr lang="en-US" b="1" dirty="0"/>
              <a:t>Extension Management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the current Version of your App</a:t>
            </a:r>
          </a:p>
          <a:p>
            <a:pPr lvl="1"/>
            <a:endParaRPr lang="en-US" dirty="0"/>
          </a:p>
          <a:p>
            <a:r>
              <a:rPr lang="en-US" dirty="0"/>
              <a:t>Publish the App from VS Code </a:t>
            </a:r>
            <a:r>
              <a:rPr lang="en-US" b="1" dirty="0"/>
              <a:t>[Ctrl + F5]</a:t>
            </a:r>
          </a:p>
          <a:p>
            <a:pPr lvl="1"/>
            <a:r>
              <a:rPr lang="en-US" dirty="0"/>
              <a:t>An error should appear and Check the error message</a:t>
            </a:r>
          </a:p>
          <a:p>
            <a:pPr lvl="1"/>
            <a:endParaRPr lang="en-US" dirty="0"/>
          </a:p>
          <a:p>
            <a:r>
              <a:rPr lang="en-US" dirty="0"/>
              <a:t>Open Page “</a:t>
            </a:r>
            <a:r>
              <a:rPr lang="en-US" b="1" dirty="0"/>
              <a:t>Extension Management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the current Version of your App</a:t>
            </a:r>
          </a:p>
          <a:p>
            <a:pPr lvl="1"/>
            <a:endParaRPr lang="en-US" dirty="0"/>
          </a:p>
          <a:p>
            <a:r>
              <a:rPr lang="en-US" dirty="0"/>
              <a:t>Connect to your VM (Remote Desktop)</a:t>
            </a:r>
          </a:p>
          <a:p>
            <a:pPr lvl="1"/>
            <a:r>
              <a:rPr lang="en-US" dirty="0"/>
              <a:t>Open the PowerShell (</a:t>
            </a:r>
            <a:r>
              <a:rPr lang="en-US" dirty="0" err="1"/>
              <a:t>NAVContainerHelper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the App Data Upgrade</a:t>
            </a:r>
          </a:p>
          <a:p>
            <a:pPr lvl="1"/>
            <a:endParaRPr lang="en-US" dirty="0"/>
          </a:p>
          <a:p>
            <a:r>
              <a:rPr lang="en-US" dirty="0"/>
              <a:t>Check the Result and the called triggers in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4C2BE-19B3-453E-B77D-ADB527F5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14" y="1440000"/>
            <a:ext cx="5314286" cy="12190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05829C-A51A-4561-9124-2CBE937A1087}"/>
              </a:ext>
            </a:extLst>
          </p:cNvPr>
          <p:cNvSpPr txBox="1"/>
          <p:nvPr/>
        </p:nvSpPr>
        <p:spPr>
          <a:xfrm>
            <a:off x="4948951" y="4501961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316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Reinstalling an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40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68B9EC84-ECA8-4409-A23D-B1633D416C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b="8726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75307E-E8DE-434F-BDFE-12E9FA4B9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1">
              <a:alpha val="91000"/>
            </a:schemeClr>
          </a:solidFill>
        </p:spPr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dirty="0"/>
              <a:t>Publish</a:t>
            </a:r>
          </a:p>
          <a:p>
            <a:pPr lvl="1"/>
            <a:r>
              <a:rPr lang="en-US" dirty="0"/>
              <a:t>Install</a:t>
            </a:r>
          </a:p>
          <a:p>
            <a:pPr lvl="1"/>
            <a:r>
              <a:rPr lang="en-US" dirty="0"/>
              <a:t>Uninstall</a:t>
            </a:r>
          </a:p>
          <a:p>
            <a:pPr lvl="1"/>
            <a:r>
              <a:rPr lang="en-US" dirty="0"/>
              <a:t>Unpublish</a:t>
            </a:r>
          </a:p>
          <a:p>
            <a:pPr lvl="1"/>
            <a:endParaRPr lang="en-US" dirty="0"/>
          </a:p>
          <a:p>
            <a:r>
              <a:rPr lang="en-US" dirty="0"/>
              <a:t>Reinstall and Upgrade</a:t>
            </a:r>
          </a:p>
          <a:p>
            <a:pPr lvl="1"/>
            <a:endParaRPr lang="en-US" dirty="0"/>
          </a:p>
          <a:p>
            <a:r>
              <a:rPr lang="en-US" dirty="0"/>
              <a:t>Application Dependencies</a:t>
            </a:r>
          </a:p>
          <a:p>
            <a:pPr lvl="1"/>
            <a:endParaRPr lang="en-US" dirty="0"/>
          </a:p>
          <a:p>
            <a:r>
              <a:rPr lang="en-US" dirty="0"/>
              <a:t>Hand On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06254F-2DFB-4F7A-889E-AE389847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698119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4705F8-F063-4336-8F83-1ABC50BC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Re-Install an App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652FA5-AFED-4DED-9E6B-9EBAE0D66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 Way to Re-Install an App</a:t>
            </a:r>
          </a:p>
          <a:p>
            <a:pPr lvl="1"/>
            <a:r>
              <a:rPr lang="en-US" dirty="0"/>
              <a:t>Re-Install an App by Development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VS-Code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lvl="1"/>
            <a:r>
              <a:rPr lang="en-US" dirty="0"/>
              <a:t>Re-Install an App by Uninstall &amp; Install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PowerShell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Re-Install an App by Uninstall, Unpublish, Publish and Install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PowerShell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Unpublish and Upgrade your App</a:t>
            </a:r>
          </a:p>
        </p:txBody>
      </p:sp>
    </p:spTree>
    <p:extLst>
      <p:ext uri="{BB962C8B-B14F-4D97-AF65-F5344CB8AC3E}">
        <p14:creationId xmlns:p14="http://schemas.microsoft.com/office/powerpoint/2010/main" val="3305314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1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Overriding the App during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Container Sandbox (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Development)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Current App overrides the existing App – because </a:t>
            </a:r>
            <a:r>
              <a:rPr lang="en-US" b="1" dirty="0"/>
              <a:t>Synchronization isn’t necessary</a:t>
            </a:r>
          </a:p>
        </p:txBody>
      </p:sp>
      <p:pic>
        <p:nvPicPr>
          <p:cNvPr id="2052" name="Picture 4" descr="https://community.dynamics.com/cfs-file/__key/communityserver-blogs-components-weblogfiles/00-00-00-14-03/Fig25.png">
            <a:extLst>
              <a:ext uri="{FF2B5EF4-FFF2-40B4-BE49-F238E27FC236}">
                <a16:creationId xmlns:a16="http://schemas.microsoft.com/office/drawing/2014/main" id="{4C09F032-A734-4E0C-8F46-D3B41351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91" y="1440000"/>
            <a:ext cx="5960909" cy="111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5C9EB3-E9F4-44CB-B50C-B3350226F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" r="1"/>
          <a:stretch/>
        </p:blipFill>
        <p:spPr>
          <a:xfrm>
            <a:off x="590550" y="3294904"/>
            <a:ext cx="8825625" cy="6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3E8CB3B-13AA-4EF2-BC9A-4B8F52EEB58A}"/>
              </a:ext>
            </a:extLst>
          </p:cNvPr>
          <p:cNvSpPr txBox="1"/>
          <p:nvPr/>
        </p:nvSpPr>
        <p:spPr>
          <a:xfrm>
            <a:off x="590550" y="2841274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C55392-89D4-4E69-9817-C2F92E42B966}"/>
              </a:ext>
            </a:extLst>
          </p:cNvPr>
          <p:cNvSpPr/>
          <p:nvPr/>
        </p:nvSpPr>
        <p:spPr>
          <a:xfrm>
            <a:off x="2724150" y="56889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4"/>
              </a:rPr>
              <a:t>Dmitry </a:t>
            </a:r>
            <a:r>
              <a:rPr lang="en-US" sz="1600" b="1" i="1" dirty="0" err="1">
                <a:hlinkClick r:id="rId4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5"/>
              </a:rPr>
              <a:t>Demystifying re-installation process for Business Central Apps. Without uninstall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75022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1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b="1" dirty="0"/>
              <a:t> 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 </a:t>
            </a:r>
            <a:r>
              <a:rPr lang="en-US" dirty="0" err="1"/>
              <a:t>codeunit</a:t>
            </a:r>
            <a:r>
              <a:rPr lang="en-US" b="1" dirty="0"/>
              <a:t> 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889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2"/>
              </a:rPr>
              <a:t>Dmitry </a:t>
            </a:r>
            <a:r>
              <a:rPr lang="en-US" sz="1600" b="1" i="1" dirty="0" err="1">
                <a:hlinkClick r:id="rId2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Without uninstall</a:t>
            </a:r>
            <a:endParaRPr lang="en-US" sz="1600" i="1" dirty="0"/>
          </a:p>
        </p:txBody>
      </p:sp>
      <p:pic>
        <p:nvPicPr>
          <p:cNvPr id="9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D1820FB-D649-4778-9ACC-561EFB1F6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493CAE-BDB7-4AEC-A698-CE6F2B002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452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2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Uninstall the App with PowerShell and </a:t>
            </a:r>
            <a:r>
              <a:rPr lang="en-US" dirty="0" err="1"/>
              <a:t>NAVContainerHelper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Re-Install the App by VS Code or PowerShell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2"/>
              </a:rPr>
              <a:t>Dmitry </a:t>
            </a:r>
            <a:r>
              <a:rPr lang="en-US" sz="1600" b="1" i="1" dirty="0" err="1">
                <a:hlinkClick r:id="rId2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660BA8-AD6B-4EEA-9192-288194C8AA27}"/>
              </a:ext>
            </a:extLst>
          </p:cNvPr>
          <p:cNvSpPr txBox="1"/>
          <p:nvPr/>
        </p:nvSpPr>
        <p:spPr>
          <a:xfrm>
            <a:off x="573305" y="1747572"/>
            <a:ext cx="6877049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>
                <a:latin typeface="Courier New" panose="02070309020205020404" pitchFamily="49" charset="0"/>
                <a:cs typeface="Courier New" panose="02070309020205020404" pitchFamily="49" charset="0"/>
              </a:rPr>
              <a:t>PSScript&gt;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UnInstall-NavContainerApp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-containerName $containername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-appName       $appname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E816E-3A7C-4D15-944F-609AC0A53992}"/>
              </a:ext>
            </a:extLst>
          </p:cNvPr>
          <p:cNvSpPr txBox="1"/>
          <p:nvPr/>
        </p:nvSpPr>
        <p:spPr>
          <a:xfrm>
            <a:off x="573304" y="3952133"/>
            <a:ext cx="6877049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VSCode &gt; AL:Publish without debugging (Ctrl+F5)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C146D9-9349-4825-9489-1124AF77C8B3}"/>
              </a:ext>
            </a:extLst>
          </p:cNvPr>
          <p:cNvSpPr txBox="1"/>
          <p:nvPr/>
        </p:nvSpPr>
        <p:spPr>
          <a:xfrm>
            <a:off x="573303" y="4300714"/>
            <a:ext cx="6877049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>
                <a:latin typeface="Courier New" panose="02070309020205020404" pitchFamily="49" charset="0"/>
                <a:cs typeface="Courier New" panose="02070309020205020404" pitchFamily="49" charset="0"/>
              </a:rPr>
              <a:t>PSScript&gt;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Install-NavContainerApp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-containerName $containername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-appName       $appname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242EC-59CA-438C-84A6-4FAE5B529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05" y="2755885"/>
            <a:ext cx="11161905" cy="7714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BF4E89-960F-4166-B7F5-9C7043531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03" y="5295625"/>
            <a:ext cx="11142857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0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2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802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D932B-C451-4C15-AC32-BEF1ACA0D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9"/>
          <a:stretch/>
        </p:blipFill>
        <p:spPr bwMode="auto">
          <a:xfrm>
            <a:off x="5283163" y="1297669"/>
            <a:ext cx="6542837" cy="194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C0C0AD-FE97-4F4E-9BA9-349E2C5920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93"/>
          <a:stretch/>
        </p:blipFill>
        <p:spPr>
          <a:xfrm>
            <a:off x="360000" y="3682284"/>
            <a:ext cx="11466000" cy="2670047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598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Unpublish the current App with PowerShell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Re-Publish the App from VS Code [Ctrl + F5]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EFBF16-3119-4A9E-B415-800B161B3D01}"/>
              </a:ext>
            </a:extLst>
          </p:cNvPr>
          <p:cNvSpPr txBox="1"/>
          <p:nvPr/>
        </p:nvSpPr>
        <p:spPr>
          <a:xfrm>
            <a:off x="573305" y="1785325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-version       $version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54CF2-E1F0-47F1-9997-8EAA1F429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5" y="3472238"/>
            <a:ext cx="11252695" cy="10867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8B8BAF-6D2C-4440-B980-BC9F92AF2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95" y="5077172"/>
            <a:ext cx="1061904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9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Publish the current App with VS Code [Ctrl + F5]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82514D-86E7-4006-8DDA-E592C5E95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38" y="1927573"/>
            <a:ext cx="11251961" cy="1009144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7877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4B98B-A8AB-4BD0-9F9D-27E5A29E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679DFF-3E91-466D-BC94-453AAB560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874B03-B27E-4F8C-8B1E-8C6A83EE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47421"/>
            <a:ext cx="11466000" cy="2688580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6E49322-E68C-4458-A7B1-D78A1F61C74C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3"/>
              </a:rPr>
              <a:t>Dmitry </a:t>
            </a:r>
            <a:r>
              <a:rPr lang="de-DE" sz="1600" b="1" i="1" dirty="0" err="1">
                <a:hlinkClick r:id="rId3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4"/>
              </a:rPr>
              <a:t>Demystifying re-installation process for Business Central Apps. With uninstall</a:t>
            </a:r>
            <a:endParaRPr lang="en-US" sz="1600" i="1" dirty="0">
              <a:hlinkClick r:id="rId5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B410A8-40C1-4066-B990-D6B95E110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/>
          <a:stretch/>
        </p:blipFill>
        <p:spPr bwMode="auto">
          <a:xfrm>
            <a:off x="4286688" y="1441066"/>
            <a:ext cx="7588043" cy="19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27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New App-Version </a:t>
            </a:r>
            <a:r>
              <a:rPr lang="en-US" b="1" dirty="0"/>
              <a:t>3.0.0.0</a:t>
            </a:r>
            <a:r>
              <a:rPr lang="en-US" dirty="0"/>
              <a:t> in </a:t>
            </a:r>
            <a:r>
              <a:rPr lang="en-US" b="1" dirty="0" err="1"/>
              <a:t>app.json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Unpublish the current App with PowerShell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EFBF16-3119-4A9E-B415-800B161B3D01}"/>
              </a:ext>
            </a:extLst>
          </p:cNvPr>
          <p:cNvSpPr txBox="1"/>
          <p:nvPr/>
        </p:nvSpPr>
        <p:spPr>
          <a:xfrm>
            <a:off x="573305" y="2810799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-version       $version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54CF2-E1F0-47F1-9997-8EAA1F429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5" y="4602189"/>
            <a:ext cx="11252695" cy="10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8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Re-Compile the App </a:t>
            </a:r>
            <a:r>
              <a:rPr lang="en-US" b="1" dirty="0"/>
              <a:t>3.0.0.0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Publish App </a:t>
            </a:r>
            <a:r>
              <a:rPr lang="en-US" b="1" dirty="0"/>
              <a:t>3.0.0.0</a:t>
            </a:r>
            <a:r>
              <a:rPr lang="en-US" dirty="0"/>
              <a:t> with VS Code [Ctrl + F5]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2F6A8-B794-4596-B326-D9B8C274D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285" y="1440000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61DCFF-50C8-4659-B46C-021055362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40" y="4054996"/>
            <a:ext cx="11225559" cy="105561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BEC0B7-34FC-49B8-9F00-BA9DE2523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40" y="2525338"/>
            <a:ext cx="5314286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 Lifecycle –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5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Publish App </a:t>
            </a:r>
            <a:r>
              <a:rPr lang="en-US" b="1" dirty="0"/>
              <a:t>3.0.0.0</a:t>
            </a:r>
            <a:r>
              <a:rPr lang="en-US" dirty="0"/>
              <a:t> with PowerShell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40A06D-E210-48E2-B367-14760667B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0" y="3494504"/>
            <a:ext cx="11008445" cy="28414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169743-8322-4B77-B431-CD3A9214965A}"/>
              </a:ext>
            </a:extLst>
          </p:cNvPr>
          <p:cNvSpPr txBox="1"/>
          <p:nvPr/>
        </p:nvSpPr>
        <p:spPr>
          <a:xfrm>
            <a:off x="610250" y="1797752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skipVerification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91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b="1" dirty="0"/>
              <a:t>NAV App Data Upgrade</a:t>
            </a:r>
            <a:r>
              <a:rPr lang="en-US" dirty="0"/>
              <a:t> with PowerShell for App </a:t>
            </a:r>
            <a:r>
              <a:rPr lang="en-US" b="1" dirty="0"/>
              <a:t>3.0.0.0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169743-8322-4B77-B431-CD3A9214965A}"/>
              </a:ext>
            </a:extLst>
          </p:cNvPr>
          <p:cNvSpPr txBox="1"/>
          <p:nvPr/>
        </p:nvSpPr>
        <p:spPr>
          <a:xfrm>
            <a:off x="610250" y="1797752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D7D9D5-66B1-4C8B-95C0-38E2C7C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0" y="2674357"/>
            <a:ext cx="11215749" cy="7477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8032E-2325-4CEE-B630-49C42F38F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0" y="3526046"/>
            <a:ext cx="11215749" cy="294789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5901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D932B-C451-4C15-AC32-BEF1ACA0D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4"/>
          <a:stretch/>
        </p:blipFill>
        <p:spPr bwMode="auto">
          <a:xfrm>
            <a:off x="4295780" y="1439999"/>
            <a:ext cx="7530219" cy="44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07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DD4F-371C-4F1B-9852-B9B2677F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Application Lifecycle</a:t>
            </a:r>
            <a:endParaRPr lang="en-US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79F7659-C79D-4081-98AF-F3787F708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32824"/>
              </p:ext>
            </p:extLst>
          </p:nvPr>
        </p:nvGraphicFramePr>
        <p:xfrm>
          <a:off x="360362" y="1784668"/>
          <a:ext cx="11464928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30338">
                  <a:extLst>
                    <a:ext uri="{9D8B030D-6E8A-4147-A177-3AD203B41FA5}">
                      <a16:colId xmlns:a16="http://schemas.microsoft.com/office/drawing/2014/main" val="2596874732"/>
                    </a:ext>
                  </a:extLst>
                </a:gridCol>
                <a:gridCol w="1435894">
                  <a:extLst>
                    <a:ext uri="{9D8B030D-6E8A-4147-A177-3AD203B41FA5}">
                      <a16:colId xmlns:a16="http://schemas.microsoft.com/office/drawing/2014/main" val="3848079229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3044703561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602170827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780132069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1117594643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1057648116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284414772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Previous App version is installed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New App version changed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Upgrade Codeunit triggers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Install Codeunit triggers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Local Sandbox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Online Sandbox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Online Production</a:t>
                      </a:r>
                      <a:endParaRPr lang="en-US" sz="1800" b="1" i="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153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Publish &amp; 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25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Upgrade App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929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Re-Install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2667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Uninstall &amp; 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977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Unpublish &amp; Re-install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84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Unpublish &amp; Upgrade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778388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C0899D1-E4C3-47FF-923B-5CBC615FEE2E}"/>
              </a:ext>
            </a:extLst>
          </p:cNvPr>
          <p:cNvSpPr/>
          <p:nvPr/>
        </p:nvSpPr>
        <p:spPr>
          <a:xfrm>
            <a:off x="3048001" y="505669"/>
            <a:ext cx="878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2"/>
              </a:rPr>
              <a:t>Dmitry </a:t>
            </a:r>
            <a:r>
              <a:rPr lang="de-DE" b="1" i="1" dirty="0" err="1">
                <a:hlinkClick r:id="rId2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3"/>
              </a:rPr>
              <a:t>Demystifying installation process for Business Central Apps. Conclusion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484523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166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“Starter-03”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Re-Install an App by Development with V</a:t>
            </a:r>
            <a:r>
              <a:rPr lang="en-US" dirty="0">
                <a:sym typeface="Wingdings" panose="05000000000000000000" pitchFamily="2" charset="2"/>
              </a:rPr>
              <a:t>S-Code</a:t>
            </a:r>
            <a:endParaRPr lang="en-US" dirty="0"/>
          </a:p>
          <a:p>
            <a:pPr lvl="1"/>
            <a:r>
              <a:rPr lang="en-US" dirty="0"/>
              <a:t>Re-Install an App by Uninstall &amp; Install with PowerShell</a:t>
            </a:r>
          </a:p>
          <a:p>
            <a:pPr lvl="1"/>
            <a:r>
              <a:rPr lang="en-US" dirty="0"/>
              <a:t>Re-Install an App by Uninstall, Unpublish, Publish and Install</a:t>
            </a:r>
          </a:p>
          <a:p>
            <a:pPr lvl="1"/>
            <a:r>
              <a:rPr lang="en-US" dirty="0"/>
              <a:t>Unpublish and upgrade your 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475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Development with V</a:t>
            </a:r>
            <a:r>
              <a:rPr lang="en-US" i="1" dirty="0">
                <a:sym typeface="Wingdings" panose="05000000000000000000" pitchFamily="2" charset="2"/>
              </a:rPr>
              <a:t>S-Code</a:t>
            </a:r>
            <a:endParaRPr lang="en-US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Compile and Deploy </a:t>
            </a:r>
          </a:p>
          <a:p>
            <a:pPr lvl="1"/>
            <a:endParaRPr lang="en-US" dirty="0"/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E6E7728-6824-4A2B-9AC4-19A9EA73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426E9E-3592-4AFF-B530-BEEF003B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5017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Uninstall &amp; Install with PowerShell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Uninstall your App with PowerShell </a:t>
            </a:r>
          </a:p>
          <a:p>
            <a:pPr lvl="1"/>
            <a:r>
              <a:rPr lang="en-US" dirty="0"/>
              <a:t>Install your App with PowerShell</a:t>
            </a:r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6D05B8-3C54-4F07-9E81-29C3934AE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9"/>
          <a:stretch/>
        </p:blipFill>
        <p:spPr bwMode="auto">
          <a:xfrm>
            <a:off x="5283163" y="1297669"/>
            <a:ext cx="6542837" cy="194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FE674F-9D2A-4E1F-B9BA-F48137903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93"/>
          <a:stretch/>
        </p:blipFill>
        <p:spPr>
          <a:xfrm>
            <a:off x="360000" y="3682284"/>
            <a:ext cx="11466000" cy="2670047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10285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Uninstall, Unpublish, Publish and Install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Unpublish your App with PowerShell </a:t>
            </a:r>
          </a:p>
          <a:p>
            <a:pPr lvl="1"/>
            <a:r>
              <a:rPr lang="en-US" dirty="0"/>
              <a:t>Install your App with VS Code [Ctrl + F5]</a:t>
            </a:r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E6E7728-6824-4A2B-9AC4-19A9EA73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426E9E-3592-4AFF-B530-BEEF003B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3B4BF9-764C-4B7A-AEBA-895A83E82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47421"/>
            <a:ext cx="11466000" cy="2688580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1AF645F-6739-471C-81B5-2A5C8AAC7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/>
          <a:stretch/>
        </p:blipFill>
        <p:spPr bwMode="auto">
          <a:xfrm>
            <a:off x="4286688" y="1441066"/>
            <a:ext cx="7588043" cy="19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99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initial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Unpublish your App with PowerShell </a:t>
            </a:r>
          </a:p>
          <a:p>
            <a:pPr lvl="1"/>
            <a:endParaRPr lang="en-US" dirty="0"/>
          </a:p>
          <a:p>
            <a:r>
              <a:rPr lang="en-US" dirty="0"/>
              <a:t>Change the Version</a:t>
            </a:r>
            <a:endParaRPr lang="en-US" b="1" dirty="0"/>
          </a:p>
          <a:p>
            <a:pPr lvl="1"/>
            <a:r>
              <a:rPr lang="en-US" dirty="0" err="1"/>
              <a:t>App.json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dirty="0"/>
              <a:t>Deploy your App </a:t>
            </a:r>
            <a:r>
              <a:rPr lang="en-US" b="1" dirty="0"/>
              <a:t>3.0.0.0</a:t>
            </a:r>
            <a:r>
              <a:rPr lang="en-US" dirty="0"/>
              <a:t> with VS Code [Ctrl + F5]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Upgrade NAV App Data with PowerShell</a:t>
            </a:r>
          </a:p>
          <a:p>
            <a:pPr lvl="1"/>
            <a:endParaRPr lang="en-US" dirty="0"/>
          </a:p>
          <a:p>
            <a:r>
              <a:rPr lang="en-US" dirty="0"/>
              <a:t>Check the Result</a:t>
            </a:r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507679-6607-4F92-A971-E637851C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286" y="2962333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38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Installation Process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Old classic customizations "installation" approach</a:t>
            </a:r>
          </a:p>
          <a:p>
            <a:pPr lvl="1"/>
            <a:r>
              <a:rPr lang="en-US" dirty="0"/>
              <a:t>Export sources</a:t>
            </a:r>
          </a:p>
          <a:p>
            <a:pPr lvl="1"/>
            <a:r>
              <a:rPr lang="en-US" dirty="0"/>
              <a:t>Merge sources into new version</a:t>
            </a:r>
          </a:p>
          <a:p>
            <a:pPr lvl="1"/>
            <a:r>
              <a:rPr lang="en-US" dirty="0"/>
              <a:t>Import 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Extensions 1.0</a:t>
            </a:r>
          </a:p>
          <a:p>
            <a:pPr lvl="1"/>
            <a:r>
              <a:rPr lang="en-US" dirty="0"/>
              <a:t>Export Original sources</a:t>
            </a:r>
          </a:p>
          <a:p>
            <a:pPr lvl="1"/>
            <a:r>
              <a:rPr lang="en-US" dirty="0"/>
              <a:t>create Delta-Files by PowerShell</a:t>
            </a:r>
            <a:br>
              <a:rPr lang="en-US" dirty="0"/>
            </a:br>
            <a:r>
              <a:rPr lang="en-US" dirty="0"/>
              <a:t>(Delta = Modified – Original)</a:t>
            </a:r>
          </a:p>
          <a:p>
            <a:pPr lvl="1"/>
            <a:r>
              <a:rPr lang="en-US" dirty="0"/>
              <a:t>Create App (.</a:t>
            </a:r>
            <a:r>
              <a:rPr lang="en-US" dirty="0" err="1"/>
              <a:t>navx</a:t>
            </a:r>
            <a:r>
              <a:rPr lang="en-US" dirty="0"/>
              <a:t>) with PowerShell</a:t>
            </a:r>
            <a:br>
              <a:rPr lang="en-US" dirty="0"/>
            </a:br>
            <a:r>
              <a:rPr lang="en-US" dirty="0"/>
              <a:t>(Manifest)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Publish App</a:t>
            </a:r>
            <a:endParaRPr lang="en-US" dirty="0"/>
          </a:p>
        </p:txBody>
      </p:sp>
      <p:pic>
        <p:nvPicPr>
          <p:cNvPr id="1026" name="Picture 2" descr="https://community.dynamics.com/cfs-file/__key/communityserver-blogs-components-weblogfiles/00-00-00-14-03/Fig1.jpg">
            <a:extLst>
              <a:ext uri="{FF2B5EF4-FFF2-40B4-BE49-F238E27FC236}">
                <a16:creationId xmlns:a16="http://schemas.microsoft.com/office/drawing/2014/main" id="{A56BF405-547C-429D-86CE-2E3EB29F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0" y="1440000"/>
            <a:ext cx="3464905" cy="12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mmunity.dynamics.com/cfs-file/__key/communityserver-blogs-components-weblogfiles/00-00-00-14-03/Fig2.png">
            <a:extLst>
              <a:ext uri="{FF2B5EF4-FFF2-40B4-BE49-F238E27FC236}">
                <a16:creationId xmlns:a16="http://schemas.microsoft.com/office/drawing/2014/main" id="{A6D7D227-37ED-4950-AC6A-BF3F1588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0" y="3564225"/>
            <a:ext cx="533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902016-475C-4464-AC94-820EC68D0C7F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/>
              <a:t>[Sources] </a:t>
            </a:r>
          </a:p>
          <a:p>
            <a:pPr algn="r"/>
            <a:r>
              <a:rPr lang="en-US" b="1" i="1">
                <a:hlinkClick r:id="rId4"/>
              </a:rPr>
              <a:t>Dmitry Katson</a:t>
            </a:r>
            <a:r>
              <a:rPr lang="en-US" b="1" i="1"/>
              <a:t> - </a:t>
            </a:r>
            <a:r>
              <a:rPr lang="en-US" i="1">
                <a:hlinkClick r:id="rId5"/>
              </a:rPr>
              <a:t>Demystifying installation process for Business Central Apps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644980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Repeat with </a:t>
            </a:r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/>
              <a:t>Rest App Version to </a:t>
            </a:r>
            <a:r>
              <a:rPr lang="en-US" b="1" dirty="0"/>
              <a:t>2.0.0.0</a:t>
            </a:r>
          </a:p>
          <a:p>
            <a:pPr lvl="1"/>
            <a:r>
              <a:rPr lang="en-US" dirty="0"/>
              <a:t>Re-Deploy … by modifying your </a:t>
            </a:r>
            <a:r>
              <a:rPr lang="en-US" b="1" dirty="0" err="1"/>
              <a:t>launch.json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recreate </a:t>
            </a:r>
            <a:r>
              <a:rPr lang="en-US" dirty="0"/>
              <a:t>your App on NST</a:t>
            </a:r>
          </a:p>
          <a:p>
            <a:pPr lvl="1"/>
            <a:r>
              <a:rPr lang="en-US" dirty="0"/>
              <a:t>Check the Result</a:t>
            </a:r>
          </a:p>
          <a:p>
            <a:pPr lvl="1"/>
            <a:endParaRPr lang="en-US" dirty="0"/>
          </a:p>
          <a:p>
            <a:r>
              <a:rPr lang="en-US" dirty="0"/>
              <a:t>Unpublish your App with PowerShell </a:t>
            </a:r>
          </a:p>
          <a:p>
            <a:pPr lvl="1"/>
            <a:endParaRPr lang="en-US" dirty="0"/>
          </a:p>
          <a:p>
            <a:r>
              <a:rPr lang="en-US" dirty="0"/>
              <a:t>Change the Version</a:t>
            </a:r>
            <a:endParaRPr lang="en-US" b="1" dirty="0"/>
          </a:p>
          <a:p>
            <a:pPr lvl="1"/>
            <a:r>
              <a:rPr lang="en-US" dirty="0" err="1"/>
              <a:t>App.json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dirty="0"/>
              <a:t>Deploy your App </a:t>
            </a:r>
            <a:r>
              <a:rPr lang="en-US" b="1" dirty="0"/>
              <a:t>3.0.0.0</a:t>
            </a:r>
            <a:r>
              <a:rPr lang="en-US" dirty="0"/>
              <a:t> with PowerShell </a:t>
            </a:r>
          </a:p>
          <a:p>
            <a:pPr lvl="1"/>
            <a:r>
              <a:rPr lang="en-US" dirty="0"/>
              <a:t>Copy file to VM</a:t>
            </a:r>
          </a:p>
          <a:p>
            <a:pPr lvl="1"/>
            <a:endParaRPr lang="en-US" dirty="0"/>
          </a:p>
          <a:p>
            <a:r>
              <a:rPr lang="en-US" dirty="0"/>
              <a:t>Upgrade NAV App Data with PowerShell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507679-6607-4F92-A971-E637851C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286" y="3888000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51912-9214-4129-BA62-6CDC46E47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7" r="4360"/>
          <a:stretch/>
        </p:blipFill>
        <p:spPr>
          <a:xfrm>
            <a:off x="8999673" y="1464809"/>
            <a:ext cx="2826327" cy="1209524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632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the Results</a:t>
            </a:r>
          </a:p>
          <a:p>
            <a:pPr lvl="1"/>
            <a:r>
              <a:rPr lang="en-US" dirty="0"/>
              <a:t>Installation Details</a:t>
            </a:r>
          </a:p>
          <a:p>
            <a:pPr lvl="1"/>
            <a:r>
              <a:rPr lang="en-US" dirty="0"/>
              <a:t>Customer Card</a:t>
            </a:r>
            <a:br>
              <a:rPr lang="en-US" dirty="0"/>
            </a:br>
            <a:r>
              <a:rPr lang="en-US" i="1" dirty="0"/>
              <a:t>“The Added Data”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D8C07F-03F0-4D1F-9B54-955ECE74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1440000"/>
            <a:ext cx="8848436" cy="43499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3DCA9B-425A-4786-B897-E95718156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54002"/>
            <a:ext cx="6042674" cy="2281998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656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Application </a:t>
            </a:r>
            <a:r>
              <a:rPr lang="en-US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Dependancies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78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/>
              <a:t>A</a:t>
            </a:r>
            <a:r>
              <a:rPr lang="en-US" i="1"/>
              <a:t>pplication Dependancies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 Applications</a:t>
            </a:r>
          </a:p>
          <a:p>
            <a:pPr lvl="1"/>
            <a:r>
              <a:rPr lang="en-US" dirty="0"/>
              <a:t>Core Application</a:t>
            </a:r>
          </a:p>
          <a:p>
            <a:pPr lvl="1"/>
            <a:r>
              <a:rPr lang="en-US" dirty="0"/>
              <a:t>Local Application</a:t>
            </a:r>
          </a:p>
          <a:p>
            <a:pPr lvl="1"/>
            <a:endParaRPr lang="en-US" dirty="0"/>
          </a:p>
          <a:p>
            <a:r>
              <a:rPr lang="en-US" dirty="0"/>
              <a:t>Local App depends on Core App</a:t>
            </a:r>
          </a:p>
          <a:p>
            <a:pPr lvl="1"/>
            <a:r>
              <a:rPr lang="en-US" dirty="0"/>
              <a:t>Dependencies stored in </a:t>
            </a:r>
            <a:r>
              <a:rPr lang="en-US" b="1" dirty="0" err="1"/>
              <a:t>app.json</a:t>
            </a:r>
            <a:r>
              <a:rPr lang="en-US" dirty="0"/>
              <a:t> of </a:t>
            </a:r>
            <a:r>
              <a:rPr lang="en-US" b="1" dirty="0"/>
              <a:t>Local</a:t>
            </a:r>
            <a:r>
              <a:rPr lang="en-US" dirty="0"/>
              <a:t> App</a:t>
            </a:r>
          </a:p>
          <a:p>
            <a:pPr lvl="1"/>
            <a:r>
              <a:rPr lang="en-US" b="1" dirty="0" err="1">
                <a:sym typeface="Wingdings" panose="05000000000000000000" pitchFamily="2" charset="2"/>
              </a:rPr>
              <a:t>AppID</a:t>
            </a:r>
            <a:r>
              <a:rPr lang="en-US" dirty="0">
                <a:sym typeface="Wingdings" panose="05000000000000000000" pitchFamily="2" charset="2"/>
              </a:rPr>
              <a:t>, Name, Publisher, </a:t>
            </a:r>
            <a:r>
              <a:rPr lang="en-US" b="1" dirty="0">
                <a:sym typeface="Wingdings" panose="05000000000000000000" pitchFamily="2" charset="2"/>
              </a:rPr>
              <a:t>Version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Symbols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Core is part of Local App symbols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A510BC-C038-48CB-9E4F-EC79B13A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8"/>
          <a:stretch/>
        </p:blipFill>
        <p:spPr>
          <a:xfrm>
            <a:off x="359999" y="5389400"/>
            <a:ext cx="11465999" cy="109669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BBC399-2E51-4055-925E-0E6BE942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41" y="3259084"/>
            <a:ext cx="4428571" cy="1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1A26364-9AC7-4B46-94C6-D149FF88B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29"/>
          <a:stretch/>
        </p:blipFill>
        <p:spPr>
          <a:xfrm>
            <a:off x="7520840" y="1538876"/>
            <a:ext cx="4428571" cy="1333333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4494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dirty="0"/>
              <a:t>A</a:t>
            </a:r>
            <a:r>
              <a:rPr lang="en-US" i="1" dirty="0"/>
              <a:t>pplication Dependencies | Core Application 1.0.0.0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Page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List [CORE]</a:t>
            </a:r>
            <a:r>
              <a:rPr lang="en-US" dirty="0"/>
              <a:t>“</a:t>
            </a:r>
          </a:p>
          <a:p>
            <a:pPr lvl="1"/>
            <a:endParaRPr lang="en-US" dirty="0"/>
          </a:p>
          <a:p>
            <a:r>
              <a:rPr lang="en-US" dirty="0"/>
              <a:t>Table Extension 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 extends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</a:t>
            </a:r>
            <a:r>
              <a:rPr lang="en-US" dirty="0"/>
              <a:t>“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 extends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Card</a:t>
            </a:r>
            <a:r>
              <a:rPr lang="en-US" dirty="0"/>
              <a:t>“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99725-11D7-47BD-84BF-AEF3A476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91" y="1440000"/>
            <a:ext cx="5148109" cy="1713822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3D3A1F-572B-476E-80C8-07B89F89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1" y="3274871"/>
            <a:ext cx="5148109" cy="3149239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07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dirty="0"/>
              <a:t>A</a:t>
            </a:r>
            <a:r>
              <a:rPr lang="en-US" i="1" dirty="0"/>
              <a:t>pplication Dependencies | Core Application 1.0.0.0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[LOCAL]</a:t>
            </a:r>
            <a:r>
              <a:rPr lang="en-US" dirty="0"/>
              <a:t>”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App Information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List [LOCAL]</a:t>
            </a:r>
            <a:r>
              <a:rPr lang="en-US" dirty="0"/>
              <a:t>”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App Information List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Table Extension 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[LOCAL]</a:t>
            </a:r>
            <a:r>
              <a:rPr lang="en-US" dirty="0"/>
              <a:t>“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 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[LOCAL]</a:t>
            </a:r>
            <a:r>
              <a:rPr lang="en-US" dirty="0"/>
              <a:t>“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99725-11D7-47BD-84BF-AEF3A4767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7" y="1580479"/>
            <a:ext cx="5771184" cy="160628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3D3A1F-572B-476E-80C8-07B89F89C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05" y="3327239"/>
            <a:ext cx="3959295" cy="313979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984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777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“Starter-04”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the CORE App with Table, Table Extension, Page and Page Extension</a:t>
            </a:r>
          </a:p>
          <a:p>
            <a:pPr lvl="1"/>
            <a:r>
              <a:rPr lang="en-US" dirty="0"/>
              <a:t>Create the LOCAL App with Table Extensions and Page Extensions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663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 | CORE </a:t>
            </a:r>
            <a:r>
              <a:rPr lang="de-DE" i="1" dirty="0" err="1"/>
              <a:t>Application</a:t>
            </a:r>
            <a:endParaRPr lang="de-DE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“…04/</a:t>
            </a:r>
            <a:r>
              <a:rPr lang="en-US" b="1" dirty="0"/>
              <a:t>01_Core_App</a:t>
            </a:r>
            <a:r>
              <a:rPr lang="en-US" dirty="0"/>
              <a:t>” from “</a:t>
            </a:r>
            <a:r>
              <a:rPr lang="en-US" b="1" dirty="0"/>
              <a:t>Starter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app.json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ID, Version, …</a:t>
            </a:r>
          </a:p>
          <a:p>
            <a:pPr lvl="1"/>
            <a:endParaRPr lang="en-US" dirty="0"/>
          </a:p>
          <a:p>
            <a:r>
              <a:rPr lang="en-US" dirty="0"/>
              <a:t>Connect to your Business Central and download the symbols</a:t>
            </a:r>
          </a:p>
          <a:p>
            <a:pPr lvl="1"/>
            <a:endParaRPr lang="en-US" dirty="0"/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Check the CORE App with Table, Table Extension, Page and Page Extension</a:t>
            </a:r>
          </a:p>
          <a:p>
            <a:pPr lvl="1"/>
            <a:endParaRPr lang="en-US" dirty="0"/>
          </a:p>
          <a:p>
            <a:r>
              <a:rPr lang="en-US" dirty="0"/>
              <a:t>Compile and Publish the App</a:t>
            </a:r>
          </a:p>
          <a:p>
            <a:pPr lvl="1"/>
            <a:endParaRPr lang="en-US" dirty="0"/>
          </a:p>
          <a:p>
            <a:r>
              <a:rPr lang="en-US" dirty="0"/>
              <a:t>Check in Page “Extension Management”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01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 | LOCAL </a:t>
            </a:r>
            <a:r>
              <a:rPr lang="de-DE" i="1" dirty="0" err="1"/>
              <a:t>Application</a:t>
            </a:r>
            <a:endParaRPr lang="de-DE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“…04/</a:t>
            </a:r>
            <a:r>
              <a:rPr lang="en-US" b="1" dirty="0"/>
              <a:t>02_Local_App</a:t>
            </a:r>
            <a:r>
              <a:rPr lang="en-US" dirty="0"/>
              <a:t>” from “</a:t>
            </a:r>
            <a:r>
              <a:rPr lang="en-US" b="1" dirty="0"/>
              <a:t>Starter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Check and Complete the </a:t>
            </a:r>
            <a:r>
              <a:rPr lang="en-US" dirty="0" err="1"/>
              <a:t>app.json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ID, Version, …</a:t>
            </a:r>
          </a:p>
          <a:p>
            <a:pPr lvl="1"/>
            <a:r>
              <a:rPr lang="en-US" dirty="0"/>
              <a:t>Add a dependency to the CORE App (copy information from </a:t>
            </a:r>
            <a:r>
              <a:rPr lang="en-US" dirty="0" err="1"/>
              <a:t>app.json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Extend Table “</a:t>
            </a:r>
            <a:r>
              <a:rPr lang="de-DE" b="1" i="1" dirty="0"/>
              <a:t>Customer</a:t>
            </a:r>
            <a:r>
              <a:rPr lang="de-DE" dirty="0"/>
              <a:t>“ and </a:t>
            </a:r>
            <a:r>
              <a:rPr lang="de-DE" dirty="0" err="1"/>
              <a:t>add</a:t>
            </a:r>
            <a:r>
              <a:rPr lang="de-DE" dirty="0"/>
              <a:t> a Field </a:t>
            </a:r>
            <a:r>
              <a:rPr lang="en-US" dirty="0"/>
              <a:t>“</a:t>
            </a:r>
            <a:r>
              <a:rPr lang="de-DE" b="1" i="1" dirty="0"/>
              <a:t>Custom Data [LOCAL]</a:t>
            </a:r>
            <a:r>
              <a:rPr lang="de-DE" dirty="0"/>
              <a:t>“ (Text 50)</a:t>
            </a:r>
          </a:p>
          <a:p>
            <a:pPr lvl="1"/>
            <a:r>
              <a:rPr lang="de-DE" dirty="0" err="1"/>
              <a:t>Extend</a:t>
            </a:r>
            <a:r>
              <a:rPr lang="de-DE" dirty="0"/>
              <a:t> Page </a:t>
            </a:r>
            <a:r>
              <a:rPr lang="en-US" dirty="0"/>
              <a:t>“</a:t>
            </a:r>
            <a:r>
              <a:rPr lang="de-DE" b="1" i="1" dirty="0"/>
              <a:t>Customer Card</a:t>
            </a:r>
            <a:r>
              <a:rPr lang="de-DE" dirty="0"/>
              <a:t>“ and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Field</a:t>
            </a:r>
          </a:p>
          <a:p>
            <a:pPr lvl="1"/>
            <a:r>
              <a:rPr lang="en-US" dirty="0"/>
              <a:t>Extend Table “</a:t>
            </a:r>
            <a:r>
              <a:rPr lang="de-DE" b="1" i="1" dirty="0"/>
              <a:t>App Information [CORE]</a:t>
            </a:r>
            <a:r>
              <a:rPr lang="de-DE" dirty="0"/>
              <a:t>“ and </a:t>
            </a:r>
            <a:r>
              <a:rPr lang="de-DE" dirty="0" err="1"/>
              <a:t>add</a:t>
            </a:r>
            <a:r>
              <a:rPr lang="de-DE" dirty="0"/>
              <a:t> a Field </a:t>
            </a:r>
            <a:r>
              <a:rPr lang="en-US" dirty="0"/>
              <a:t>“</a:t>
            </a:r>
            <a:r>
              <a:rPr lang="de-DE" b="1" i="1" dirty="0"/>
              <a:t>Custom Data [LOCAL]</a:t>
            </a:r>
            <a:r>
              <a:rPr lang="de-DE" dirty="0"/>
              <a:t>“ (Text 50)</a:t>
            </a:r>
            <a:endParaRPr lang="en-US" dirty="0"/>
          </a:p>
          <a:p>
            <a:pPr lvl="1"/>
            <a:r>
              <a:rPr lang="de-DE" dirty="0" err="1"/>
              <a:t>Extend</a:t>
            </a:r>
            <a:r>
              <a:rPr lang="de-DE" dirty="0"/>
              <a:t> Page </a:t>
            </a:r>
            <a:r>
              <a:rPr lang="en-US" dirty="0"/>
              <a:t>“</a:t>
            </a:r>
            <a:r>
              <a:rPr lang="de-DE" b="1" i="1" dirty="0"/>
              <a:t>App Information List [CORE]</a:t>
            </a:r>
            <a:r>
              <a:rPr lang="de-DE" dirty="0"/>
              <a:t>“ and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Field</a:t>
            </a:r>
          </a:p>
          <a:p>
            <a:pPr lvl="1"/>
            <a:endParaRPr lang="de-DE" dirty="0"/>
          </a:p>
          <a:p>
            <a:r>
              <a:rPr lang="de-DE" dirty="0"/>
              <a:t>Deploy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App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7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Installation Process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Extensions 2.0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r>
              <a:rPr lang="en-US" dirty="0"/>
              <a:t>Compile App (local Sources)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.app</a:t>
            </a:r>
            <a:endParaRPr lang="en-US" dirty="0"/>
          </a:p>
          <a:p>
            <a:pPr lvl="1"/>
            <a:r>
              <a:rPr lang="en-US" dirty="0"/>
              <a:t>Optional sign the App with certificate</a:t>
            </a:r>
          </a:p>
          <a:p>
            <a:pPr lvl="1"/>
            <a:r>
              <a:rPr lang="en-US" dirty="0"/>
              <a:t>Publish the App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https://community.dynamics.com/cfs-file/__key/communityserver-blogs-components-weblogfiles/00-00-00-14-03/Fig3.png">
            <a:extLst>
              <a:ext uri="{FF2B5EF4-FFF2-40B4-BE49-F238E27FC236}">
                <a16:creationId xmlns:a16="http://schemas.microsoft.com/office/drawing/2014/main" id="{8434AD47-8033-4C7B-ACFE-B9808420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50" y="1440000"/>
            <a:ext cx="6563358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EA91D5-6DDC-4FD6-B232-A2F3F0BD23B6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3"/>
              </a:rPr>
              <a:t>Dmitry </a:t>
            </a:r>
            <a:r>
              <a:rPr lang="de-DE" b="1" i="1" dirty="0" err="1">
                <a:hlinkClick r:id="rId3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4"/>
              </a:rPr>
              <a:t>Demystifying installation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617599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Hands-On | Change the CORE 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Add some Data in “</a:t>
            </a:r>
            <a:r>
              <a:rPr lang="en-US" b="1" i="1" dirty="0"/>
              <a:t>App Information List [CORE]</a:t>
            </a:r>
            <a:r>
              <a:rPr lang="en-US" dirty="0"/>
              <a:t>“ and extended “</a:t>
            </a:r>
            <a:r>
              <a:rPr lang="en-US" b="1" i="1" dirty="0"/>
              <a:t>Customer Card</a:t>
            </a:r>
            <a:r>
              <a:rPr lang="en-US" dirty="0"/>
              <a:t>“ </a:t>
            </a:r>
          </a:p>
          <a:p>
            <a:pPr lvl="1"/>
            <a:endParaRPr lang="en-US" dirty="0"/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Add a new Field to Table “</a:t>
            </a:r>
            <a:r>
              <a:rPr lang="en-US" b="1" i="1" dirty="0"/>
              <a:t>App Information [CORE]</a:t>
            </a:r>
            <a:r>
              <a:rPr lang="en-US" dirty="0"/>
              <a:t>“, and include it into “</a:t>
            </a:r>
            <a:r>
              <a:rPr lang="en-US" b="1" i="1" dirty="0"/>
              <a:t>App Information List [CORE]</a:t>
            </a:r>
            <a:r>
              <a:rPr lang="en-US" dirty="0"/>
              <a:t>“ </a:t>
            </a:r>
          </a:p>
          <a:p>
            <a:pPr lvl="1"/>
            <a:r>
              <a:rPr lang="en-US" dirty="0"/>
              <a:t>Add a new Field to Table “</a:t>
            </a:r>
            <a:r>
              <a:rPr lang="en-US" b="1" i="1" dirty="0"/>
              <a:t>Customer Ext. [CORE]</a:t>
            </a:r>
            <a:r>
              <a:rPr lang="en-US" dirty="0"/>
              <a:t>“, and include it into “</a:t>
            </a:r>
            <a:r>
              <a:rPr lang="en-US" b="1" i="1" dirty="0"/>
              <a:t>Customer Card Ext. [CORE]</a:t>
            </a:r>
            <a:r>
              <a:rPr lang="en-US" dirty="0"/>
              <a:t>“ </a:t>
            </a:r>
          </a:p>
          <a:p>
            <a:pPr lvl="1"/>
            <a:r>
              <a:rPr lang="en-US" dirty="0"/>
              <a:t>Write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Upgrade the </a:t>
            </a:r>
            <a:r>
              <a:rPr lang="en-US" b="1" dirty="0"/>
              <a:t>CORE App </a:t>
            </a:r>
            <a:r>
              <a:rPr lang="en-US" dirty="0"/>
              <a:t>to Version </a:t>
            </a:r>
            <a:r>
              <a:rPr lang="en-US" b="1" dirty="0"/>
              <a:t>2.0.0.0</a:t>
            </a:r>
            <a:r>
              <a:rPr lang="en-US" dirty="0"/>
              <a:t> without any lost of existing data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28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0" y="5006242"/>
            <a:ext cx="366606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en-US">
                <a:solidFill>
                  <a:srgbClr val="031D53"/>
                </a:solidFill>
              </a:rPr>
              <a:t>Q &amp; A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Application Lifecycle</a:t>
            </a:r>
            <a:endParaRPr kumimoji="0" lang="en-US" sz="36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Installation Process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Installation of Extensions 2.0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r>
              <a:rPr lang="en-US" dirty="0"/>
              <a:t>Compile App (local Sources)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.app</a:t>
            </a:r>
            <a:endParaRPr lang="en-US" dirty="0"/>
          </a:p>
          <a:p>
            <a:pPr lvl="1"/>
            <a:r>
              <a:rPr lang="en-US" dirty="0"/>
              <a:t>Optional sign the App with certificate</a:t>
            </a:r>
          </a:p>
          <a:p>
            <a:pPr lvl="1"/>
            <a:r>
              <a:rPr lang="en-US" dirty="0"/>
              <a:t>Publish the App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EA91D5-6DDC-4FD6-B232-A2F3F0BD23B6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2"/>
              </a:rPr>
              <a:t>Dmitry </a:t>
            </a:r>
            <a:r>
              <a:rPr lang="de-DE" b="1" i="1" dirty="0" err="1">
                <a:hlinkClick r:id="rId2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3"/>
              </a:rPr>
              <a:t>Demystifying installation process for Business Central Apps</a:t>
            </a:r>
            <a:endParaRPr lang="de-DE" i="1" dirty="0"/>
          </a:p>
        </p:txBody>
      </p:sp>
      <p:pic>
        <p:nvPicPr>
          <p:cNvPr id="3076" name="Picture 4" descr="https://community.dynamics.com/cfs-file/__key/communityserver-blogs-components-weblogfiles/00-00-00-14-03/Fig4.png">
            <a:extLst>
              <a:ext uri="{FF2B5EF4-FFF2-40B4-BE49-F238E27FC236}">
                <a16:creationId xmlns:a16="http://schemas.microsoft.com/office/drawing/2014/main" id="{057928DF-CBCD-4036-AD87-2C387162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05" y="1440000"/>
            <a:ext cx="7427095" cy="180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42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 and Upgrade </a:t>
            </a:r>
            <a:r>
              <a:rPr lang="en-US" i="1" dirty="0" err="1"/>
              <a:t>Codeunits</a:t>
            </a:r>
            <a:endParaRPr lang="en-US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		</a:t>
            </a:r>
            <a:r>
              <a:rPr lang="de-DE" dirty="0"/>
              <a:t> </a:t>
            </a:r>
            <a:r>
              <a:rPr lang="de-DE" i="1" dirty="0" err="1"/>
              <a:t>Subtype</a:t>
            </a:r>
            <a:r>
              <a:rPr lang="de-DE" i="1" dirty="0"/>
              <a:t>=</a:t>
            </a:r>
            <a:r>
              <a:rPr lang="de-DE" b="1" i="1" dirty="0" err="1"/>
              <a:t>Install</a:t>
            </a:r>
            <a:r>
              <a:rPr lang="de-DE" i="1" dirty="0"/>
              <a:t>; </a:t>
            </a:r>
            <a:endParaRPr lang="en-US" i="1" dirty="0"/>
          </a:p>
          <a:p>
            <a:pPr lvl="1"/>
            <a:r>
              <a:rPr lang="en-US" dirty="0"/>
              <a:t>An extension is installed for the </a:t>
            </a:r>
            <a:r>
              <a:rPr lang="en-US" b="1" dirty="0"/>
              <a:t>very first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uninstalled version is </a:t>
            </a:r>
            <a:r>
              <a:rPr lang="en-US" b="1" dirty="0"/>
              <a:t>installed again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Upgrade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	</a:t>
            </a:r>
            <a:r>
              <a:rPr lang="de-DE" i="1" dirty="0"/>
              <a:t> </a:t>
            </a:r>
            <a:r>
              <a:rPr lang="de-DE" i="1" dirty="0" err="1"/>
              <a:t>Subtype</a:t>
            </a:r>
            <a:r>
              <a:rPr lang="de-DE" i="1" dirty="0"/>
              <a:t>=</a:t>
            </a:r>
            <a:r>
              <a:rPr lang="de-DE" b="1" i="1" dirty="0"/>
              <a:t>Upgrade</a:t>
            </a:r>
            <a:r>
              <a:rPr lang="de-DE" i="1" dirty="0"/>
              <a:t>; 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An upgrade </a:t>
            </a:r>
            <a:r>
              <a:rPr lang="en-US" i="1" dirty="0" err="1"/>
              <a:t>codeunit</a:t>
            </a:r>
            <a:r>
              <a:rPr lang="en-US" i="1" dirty="0"/>
              <a:t> includes AL methods for </a:t>
            </a:r>
            <a:r>
              <a:rPr lang="en-US" b="1" i="1" dirty="0"/>
              <a:t>synchronizing changes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to a </a:t>
            </a:r>
            <a:r>
              <a:rPr lang="en-US" b="1" i="1" dirty="0"/>
              <a:t>table definition </a:t>
            </a:r>
            <a:r>
              <a:rPr lang="en-US" i="1" dirty="0"/>
              <a:t>in an application with the </a:t>
            </a:r>
            <a:r>
              <a:rPr lang="en-US" b="1" i="1" dirty="0"/>
              <a:t>business data table </a:t>
            </a:r>
            <a:br>
              <a:rPr lang="en-US" i="1" dirty="0"/>
            </a:br>
            <a:r>
              <a:rPr lang="en-US" i="1" dirty="0"/>
              <a:t>in </a:t>
            </a:r>
            <a:r>
              <a:rPr lang="en-US" b="1" i="1" dirty="0"/>
              <a:t>SQL Server</a:t>
            </a:r>
            <a:r>
              <a:rPr lang="en-US" i="1" dirty="0"/>
              <a:t> and </a:t>
            </a:r>
            <a:r>
              <a:rPr lang="en-US" b="1" i="1" dirty="0"/>
              <a:t>migrating existing data</a:t>
            </a:r>
            <a:r>
              <a:rPr lang="en-US" i="1" dirty="0"/>
              <a:t>.“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1A0B6-A179-4016-914E-8F3FC81A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22" y="771524"/>
            <a:ext cx="3686377" cy="556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D221ED-2138-4B93-BAF4-B1C6D6F9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39" y="3705030"/>
            <a:ext cx="3266682" cy="26309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624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ommunity.dynamics.com/cfs-file/__key/communityserver-blogs-components-weblogfiles/00-00-00-14-03/Fig8.png">
            <a:extLst>
              <a:ext uri="{FF2B5EF4-FFF2-40B4-BE49-F238E27FC236}">
                <a16:creationId xmlns:a16="http://schemas.microsoft.com/office/drawing/2014/main" id="{DE287583-5F59-47C7-BEE8-D4D5A6CBA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r="8024"/>
          <a:stretch/>
        </p:blipFill>
        <p:spPr bwMode="auto">
          <a:xfrm>
            <a:off x="3663287" y="198733"/>
            <a:ext cx="8395363" cy="28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 App – First 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de-DE" dirty="0"/>
              <a:t>Container Sandbox (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Development)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Online Sandbox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Online Business Central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Tenant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4672C7-C32E-4877-ACF3-FF809240809A}"/>
              </a:ext>
            </a:extLst>
          </p:cNvPr>
          <p:cNvSpPr txBox="1"/>
          <p:nvPr/>
        </p:nvSpPr>
        <p:spPr>
          <a:xfrm>
            <a:off x="819150" y="2246687"/>
            <a:ext cx="5753100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skipVerification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D28C1C-A5D2-4761-839A-07A861F3CDAF}"/>
              </a:ext>
            </a:extLst>
          </p:cNvPr>
          <p:cNvSpPr txBox="1"/>
          <p:nvPr/>
        </p:nvSpPr>
        <p:spPr>
          <a:xfrm>
            <a:off x="819150" y="1840811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2AABFE-BCDD-44A8-8DC6-17945C48A68B}"/>
              </a:ext>
            </a:extLst>
          </p:cNvPr>
          <p:cNvSpPr txBox="1"/>
          <p:nvPr/>
        </p:nvSpPr>
        <p:spPr>
          <a:xfrm>
            <a:off x="819150" y="4658446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72EB4F-A70F-4535-B04B-6660241C1D1D}"/>
              </a:ext>
            </a:extLst>
          </p:cNvPr>
          <p:cNvSpPr txBox="1"/>
          <p:nvPr/>
        </p:nvSpPr>
        <p:spPr>
          <a:xfrm>
            <a:off x="819150" y="5700773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 client &gt; Extensions Page &gt;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.app file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516403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AA1A7AC-577D-4537-94B7-70AB565EB74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05542a94-bbbb-426b-8ce8-25e698cde4d1"/>
    <ds:schemaRef ds:uri="abfa8901-7984-434c-b8fc-f6aa73d9b37f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1881</Words>
  <Application>Microsoft Office PowerPoint</Application>
  <PresentationFormat>Breitbild</PresentationFormat>
  <Paragraphs>585</Paragraphs>
  <Slides>61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69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Microsoft AL Application Lifecycle</vt:lpstr>
      <vt:lpstr>VS Code Useful Extensions</vt:lpstr>
      <vt:lpstr>Application Lifecycle</vt:lpstr>
      <vt:lpstr>PowerPoint-Präsentation</vt:lpstr>
      <vt:lpstr>Business Central Installation Process</vt:lpstr>
      <vt:lpstr>Business Central Installation Process</vt:lpstr>
      <vt:lpstr>Business Central Installation Process</vt:lpstr>
      <vt:lpstr>Business Central Install and Upgrade Codeunits</vt:lpstr>
      <vt:lpstr>Business Central Install App – First Time</vt:lpstr>
      <vt:lpstr>PowerPoint-Präsentation</vt:lpstr>
      <vt:lpstr>Business Central Hands-On</vt:lpstr>
      <vt:lpstr>Business Central Hands-On</vt:lpstr>
      <vt:lpstr>Business Central Hands-On</vt:lpstr>
      <vt:lpstr>Business Central Hands-On</vt:lpstr>
      <vt:lpstr>Business Central Hands-On</vt:lpstr>
      <vt:lpstr>PowerPoint-Präsentation</vt:lpstr>
      <vt:lpstr>Business Central Upgrading an App</vt:lpstr>
      <vt:lpstr>Business Central Upgrading an App</vt:lpstr>
      <vt:lpstr>Business Central Upgrading an App</vt:lpstr>
      <vt:lpstr>Business Central Upgrading an App</vt:lpstr>
      <vt:lpstr>Business Central Upgrading an App</vt:lpstr>
      <vt:lpstr>Business Central Upgrading an App</vt:lpstr>
      <vt:lpstr>PowerPoint-Präsentation</vt:lpstr>
      <vt:lpstr>Business Central Hands-On</vt:lpstr>
      <vt:lpstr>Business Central Hands-On | Prepare the Upgrade</vt:lpstr>
      <vt:lpstr>Business Central Hands-On | Prepare the Upgrade</vt:lpstr>
      <vt:lpstr>Business Central Hands-On | Prepare the Upgrade</vt:lpstr>
      <vt:lpstr>Business Central Hands-On | Check and Run the Upgrade</vt:lpstr>
      <vt:lpstr>PowerPoint-Präsentation</vt:lpstr>
      <vt:lpstr>Business Central Re-Install an App</vt:lpstr>
      <vt:lpstr>Business Central Re-Install an App 1</vt:lpstr>
      <vt:lpstr>Business Central Re-Install an App 1</vt:lpstr>
      <vt:lpstr>Business Central Re-Install an App 2</vt:lpstr>
      <vt:lpstr>Business Central Re-Install an App 2</vt:lpstr>
      <vt:lpstr>Business Central Re-Install an App 3</vt:lpstr>
      <vt:lpstr>Business Central Re-Install an App 3</vt:lpstr>
      <vt:lpstr>Business Central Re-Install an App 3</vt:lpstr>
      <vt:lpstr>Business Central Upgrade with Un-Publish</vt:lpstr>
      <vt:lpstr>Business Central Upgrade with Un-Publish</vt:lpstr>
      <vt:lpstr>Business Central Upgrade with Un-Publish</vt:lpstr>
      <vt:lpstr>Business Central Upgrade with Un-Publish</vt:lpstr>
      <vt:lpstr>Business Central Upgrade with Un-Publish</vt:lpstr>
      <vt:lpstr>Business Central Application Lifecycle</vt:lpstr>
      <vt:lpstr>PowerPoint-Präsentation</vt:lpstr>
      <vt:lpstr>Business Central Hands-On</vt:lpstr>
      <vt:lpstr>Business Central Hands-On | Re-Install an App by Development with VS-Code</vt:lpstr>
      <vt:lpstr>Business Central Hands-On | Re-Install an App by Uninstall &amp; Install with PowerShell</vt:lpstr>
      <vt:lpstr>Business Central Hands-On | Re-Install an App by Uninstall, Unpublish, Publish and Install</vt:lpstr>
      <vt:lpstr>Business Central Hands-On | Unpublish and upgrade your App</vt:lpstr>
      <vt:lpstr>Business Central Hands-On | Unpublish and upgrade your App</vt:lpstr>
      <vt:lpstr>Business Central Hands-On | Unpublish and upgrade your App</vt:lpstr>
      <vt:lpstr>PowerPoint-Präsentation</vt:lpstr>
      <vt:lpstr>Business Central Application Dependancies</vt:lpstr>
      <vt:lpstr>Business Central Application Dependencies | Core Application 1.0.0.0</vt:lpstr>
      <vt:lpstr>Business Central Application Dependencies | Core Application 1.0.0.0</vt:lpstr>
      <vt:lpstr>PowerPoint-Präsentation</vt:lpstr>
      <vt:lpstr>Business Central Hands-On</vt:lpstr>
      <vt:lpstr>Business Central Hands-On | CORE Application</vt:lpstr>
      <vt:lpstr>Business Central Hands-On | LOCAL Application</vt:lpstr>
      <vt:lpstr>Business Central Hands-On | Change the CORE Application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Michael.Megel@cosmoconsult.com</dc:creator>
  <cp:lastModifiedBy>Michael Megel</cp:lastModifiedBy>
  <cp:revision>1232</cp:revision>
  <cp:lastPrinted>2018-02-19T09:21:18Z</cp:lastPrinted>
  <dcterms:created xsi:type="dcterms:W3CDTF">2017-01-20T08:21:05Z</dcterms:created>
  <dcterms:modified xsi:type="dcterms:W3CDTF">2019-02-04T09:25:55Z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